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2"/>
  </p:notesMasterIdLst>
  <p:sldIdLst>
    <p:sldId id="256" r:id="rId5"/>
    <p:sldId id="257" r:id="rId6"/>
    <p:sldId id="282" r:id="rId7"/>
    <p:sldId id="289" r:id="rId8"/>
    <p:sldId id="290" r:id="rId9"/>
    <p:sldId id="291" r:id="rId10"/>
    <p:sldId id="292" r:id="rId11"/>
    <p:sldId id="260" r:id="rId12"/>
    <p:sldId id="309" r:id="rId13"/>
    <p:sldId id="270" r:id="rId14"/>
    <p:sldId id="271" r:id="rId15"/>
    <p:sldId id="293" r:id="rId16"/>
    <p:sldId id="296" r:id="rId17"/>
    <p:sldId id="261" r:id="rId18"/>
    <p:sldId id="295" r:id="rId19"/>
    <p:sldId id="300" r:id="rId20"/>
    <p:sldId id="301" r:id="rId21"/>
    <p:sldId id="303" r:id="rId22"/>
    <p:sldId id="305" r:id="rId23"/>
    <p:sldId id="262" r:id="rId24"/>
    <p:sldId id="297" r:id="rId25"/>
    <p:sldId id="294" r:id="rId26"/>
    <p:sldId id="264" r:id="rId27"/>
    <p:sldId id="298" r:id="rId28"/>
    <p:sldId id="267" r:id="rId29"/>
    <p:sldId id="307" r:id="rId30"/>
    <p:sldId id="30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D0C29-4266-474C-86C0-6EC0F5FF733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4CDC1D7-A985-4B61-AE50-D3365F4A29E6}">
      <dgm:prSet phldrT="[Text]"/>
      <dgm:spPr/>
      <dgm:t>
        <a:bodyPr/>
        <a:lstStyle/>
        <a:p>
          <a:r>
            <a:rPr lang="cs-CZ" dirty="0"/>
            <a:t>Praktičtí lékaři</a:t>
          </a:r>
        </a:p>
      </dgm:t>
    </dgm:pt>
    <dgm:pt modelId="{22DC2AE1-6FE2-496C-A05C-3648C3ED75B0}" type="parTrans" cxnId="{5DD8DBD7-0684-44EF-9287-B3A33059EA07}">
      <dgm:prSet/>
      <dgm:spPr/>
      <dgm:t>
        <a:bodyPr/>
        <a:lstStyle/>
        <a:p>
          <a:endParaRPr lang="cs-CZ"/>
        </a:p>
      </dgm:t>
    </dgm:pt>
    <dgm:pt modelId="{91E3C278-DF43-40EF-AB74-D8E7C62E691D}" type="sibTrans" cxnId="{5DD8DBD7-0684-44EF-9287-B3A33059EA07}">
      <dgm:prSet/>
      <dgm:spPr/>
      <dgm:t>
        <a:bodyPr/>
        <a:lstStyle/>
        <a:p>
          <a:endParaRPr lang="cs-CZ"/>
        </a:p>
      </dgm:t>
    </dgm:pt>
    <dgm:pt modelId="{A0978364-5CB7-4059-914A-7533B59158A3}">
      <dgm:prSet phldrT="[Text]"/>
      <dgm:spPr/>
      <dgm:t>
        <a:bodyPr/>
        <a:lstStyle/>
        <a:p>
          <a:r>
            <a:rPr lang="cs-CZ" dirty="0"/>
            <a:t>Ambulantní specialisté</a:t>
          </a:r>
        </a:p>
      </dgm:t>
    </dgm:pt>
    <dgm:pt modelId="{EAE3352E-7D99-41FF-B2ED-AAAA653F7F13}" type="parTrans" cxnId="{961D2290-CB29-49AB-ABDD-99DA5D56A576}">
      <dgm:prSet/>
      <dgm:spPr/>
      <dgm:t>
        <a:bodyPr/>
        <a:lstStyle/>
        <a:p>
          <a:endParaRPr lang="cs-CZ"/>
        </a:p>
      </dgm:t>
    </dgm:pt>
    <dgm:pt modelId="{5644C728-0F2E-4B05-8099-D6E33F917DEE}" type="sibTrans" cxnId="{961D2290-CB29-49AB-ABDD-99DA5D56A576}">
      <dgm:prSet/>
      <dgm:spPr/>
      <dgm:t>
        <a:bodyPr/>
        <a:lstStyle/>
        <a:p>
          <a:endParaRPr lang="cs-CZ"/>
        </a:p>
      </dgm:t>
    </dgm:pt>
    <dgm:pt modelId="{FD00B281-F6E5-4C01-9B34-88B6D3BA1C08}">
      <dgm:prSet phldrT="[Text]"/>
      <dgm:spPr/>
      <dgm:t>
        <a:bodyPr/>
        <a:lstStyle/>
        <a:p>
          <a:r>
            <a:rPr lang="cs-CZ" dirty="0"/>
            <a:t>Nemocnice</a:t>
          </a:r>
        </a:p>
      </dgm:t>
    </dgm:pt>
    <dgm:pt modelId="{149C6538-376A-4712-97BA-AC73D4E65D43}" type="parTrans" cxnId="{93E3C0CF-E1C6-4451-8616-526947B16222}">
      <dgm:prSet/>
      <dgm:spPr/>
      <dgm:t>
        <a:bodyPr/>
        <a:lstStyle/>
        <a:p>
          <a:endParaRPr lang="cs-CZ"/>
        </a:p>
      </dgm:t>
    </dgm:pt>
    <dgm:pt modelId="{11A8EE07-85FF-4036-B5F1-18021D21D0D3}" type="sibTrans" cxnId="{93E3C0CF-E1C6-4451-8616-526947B16222}">
      <dgm:prSet/>
      <dgm:spPr/>
      <dgm:t>
        <a:bodyPr/>
        <a:lstStyle/>
        <a:p>
          <a:endParaRPr lang="cs-CZ"/>
        </a:p>
      </dgm:t>
    </dgm:pt>
    <dgm:pt modelId="{F94691B2-3F3D-4C65-8AFE-7991BA4B5269}" type="pres">
      <dgm:prSet presAssocID="{180D0C29-4266-474C-86C0-6EC0F5FF7336}" presName="compositeShape" presStyleCnt="0">
        <dgm:presLayoutVars>
          <dgm:chMax val="7"/>
          <dgm:dir/>
          <dgm:resizeHandles val="exact"/>
        </dgm:presLayoutVars>
      </dgm:prSet>
      <dgm:spPr/>
    </dgm:pt>
    <dgm:pt modelId="{6A472C8F-8108-4F52-8E42-8801A4454C32}" type="pres">
      <dgm:prSet presAssocID="{180D0C29-4266-474C-86C0-6EC0F5FF7336}" presName="wedge1" presStyleLbl="node1" presStyleIdx="0" presStyleCnt="3"/>
      <dgm:spPr/>
    </dgm:pt>
    <dgm:pt modelId="{9A9B8799-4E2C-4CD3-887E-A752E8DA1207}" type="pres">
      <dgm:prSet presAssocID="{180D0C29-4266-474C-86C0-6EC0F5FF7336}" presName="dummy1a" presStyleCnt="0"/>
      <dgm:spPr/>
    </dgm:pt>
    <dgm:pt modelId="{3C0FE949-C177-4711-9679-4917CB5550AD}" type="pres">
      <dgm:prSet presAssocID="{180D0C29-4266-474C-86C0-6EC0F5FF7336}" presName="dummy1b" presStyleCnt="0"/>
      <dgm:spPr/>
    </dgm:pt>
    <dgm:pt modelId="{E1711332-C9C1-4991-A1E0-FDC254142438}" type="pres">
      <dgm:prSet presAssocID="{180D0C29-4266-474C-86C0-6EC0F5FF73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78857F-5DA0-47EA-A9C9-729014733243}" type="pres">
      <dgm:prSet presAssocID="{180D0C29-4266-474C-86C0-6EC0F5FF7336}" presName="wedge2" presStyleLbl="node1" presStyleIdx="1" presStyleCnt="3"/>
      <dgm:spPr/>
    </dgm:pt>
    <dgm:pt modelId="{4F244F78-B6A2-4F2B-A2CE-6AA183A9AA83}" type="pres">
      <dgm:prSet presAssocID="{180D0C29-4266-474C-86C0-6EC0F5FF7336}" presName="dummy2a" presStyleCnt="0"/>
      <dgm:spPr/>
    </dgm:pt>
    <dgm:pt modelId="{5D9C967E-A897-4BEB-BB31-192917501FB9}" type="pres">
      <dgm:prSet presAssocID="{180D0C29-4266-474C-86C0-6EC0F5FF7336}" presName="dummy2b" presStyleCnt="0"/>
      <dgm:spPr/>
    </dgm:pt>
    <dgm:pt modelId="{55107FE2-3E98-4192-875B-623EBAA918E4}" type="pres">
      <dgm:prSet presAssocID="{180D0C29-4266-474C-86C0-6EC0F5FF73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F85C28C-E57F-4163-8FDE-6BA26448DF35}" type="pres">
      <dgm:prSet presAssocID="{180D0C29-4266-474C-86C0-6EC0F5FF7336}" presName="wedge3" presStyleLbl="node1" presStyleIdx="2" presStyleCnt="3"/>
      <dgm:spPr/>
    </dgm:pt>
    <dgm:pt modelId="{C0E0AAF4-D6BD-402D-9556-C1DDE075B279}" type="pres">
      <dgm:prSet presAssocID="{180D0C29-4266-474C-86C0-6EC0F5FF7336}" presName="dummy3a" presStyleCnt="0"/>
      <dgm:spPr/>
    </dgm:pt>
    <dgm:pt modelId="{46BDD040-8A73-4215-8231-EC8D51B28239}" type="pres">
      <dgm:prSet presAssocID="{180D0C29-4266-474C-86C0-6EC0F5FF7336}" presName="dummy3b" presStyleCnt="0"/>
      <dgm:spPr/>
    </dgm:pt>
    <dgm:pt modelId="{7D94723C-762B-4D61-B816-8C0B1C90FB64}" type="pres">
      <dgm:prSet presAssocID="{180D0C29-4266-474C-86C0-6EC0F5FF73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030B30C-B030-439A-9DC9-CE967A085204}" type="pres">
      <dgm:prSet presAssocID="{91E3C278-DF43-40EF-AB74-D8E7C62E691D}" presName="arrowWedge1" presStyleLbl="fgSibTrans2D1" presStyleIdx="0" presStyleCnt="3"/>
      <dgm:spPr/>
    </dgm:pt>
    <dgm:pt modelId="{414DE0DD-0A01-48B6-8F64-E4FCBA490277}" type="pres">
      <dgm:prSet presAssocID="{5644C728-0F2E-4B05-8099-D6E33F917DEE}" presName="arrowWedge2" presStyleLbl="fgSibTrans2D1" presStyleIdx="1" presStyleCnt="3"/>
      <dgm:spPr/>
    </dgm:pt>
    <dgm:pt modelId="{4B789668-0854-4E98-A22E-7EDFC4BD60A1}" type="pres">
      <dgm:prSet presAssocID="{11A8EE07-85FF-4036-B5F1-18021D21D0D3}" presName="arrowWedge3" presStyleLbl="fgSibTrans2D1" presStyleIdx="2" presStyleCnt="3"/>
      <dgm:spPr/>
    </dgm:pt>
  </dgm:ptLst>
  <dgm:cxnLst>
    <dgm:cxn modelId="{8B5DF339-259A-48CD-8B5D-8251EE26E20F}" type="presOf" srcId="{A4CDC1D7-A985-4B61-AE50-D3365F4A29E6}" destId="{6A472C8F-8108-4F52-8E42-8801A4454C32}" srcOrd="0" destOrd="0" presId="urn:microsoft.com/office/officeart/2005/8/layout/cycle8"/>
    <dgm:cxn modelId="{FB512943-2241-4C11-8723-BCD919CDEA81}" type="presOf" srcId="{A0978364-5CB7-4059-914A-7533B59158A3}" destId="{55107FE2-3E98-4192-875B-623EBAA918E4}" srcOrd="1" destOrd="0" presId="urn:microsoft.com/office/officeart/2005/8/layout/cycle8"/>
    <dgm:cxn modelId="{580A3E6F-BE49-4238-8C14-DFBF8C93BF2B}" type="presOf" srcId="{FD00B281-F6E5-4C01-9B34-88B6D3BA1C08}" destId="{7D94723C-762B-4D61-B816-8C0B1C90FB64}" srcOrd="1" destOrd="0" presId="urn:microsoft.com/office/officeart/2005/8/layout/cycle8"/>
    <dgm:cxn modelId="{0C89B484-824B-41AA-BA96-304F54FE4A4A}" type="presOf" srcId="{FD00B281-F6E5-4C01-9B34-88B6D3BA1C08}" destId="{DF85C28C-E57F-4163-8FDE-6BA26448DF35}" srcOrd="0" destOrd="0" presId="urn:microsoft.com/office/officeart/2005/8/layout/cycle8"/>
    <dgm:cxn modelId="{961D2290-CB29-49AB-ABDD-99DA5D56A576}" srcId="{180D0C29-4266-474C-86C0-6EC0F5FF7336}" destId="{A0978364-5CB7-4059-914A-7533B59158A3}" srcOrd="1" destOrd="0" parTransId="{EAE3352E-7D99-41FF-B2ED-AAAA653F7F13}" sibTransId="{5644C728-0F2E-4B05-8099-D6E33F917DEE}"/>
    <dgm:cxn modelId="{18266393-ED47-4AD8-B85B-35BA37055FC0}" type="presOf" srcId="{A0978364-5CB7-4059-914A-7533B59158A3}" destId="{4A78857F-5DA0-47EA-A9C9-729014733243}" srcOrd="0" destOrd="0" presId="urn:microsoft.com/office/officeart/2005/8/layout/cycle8"/>
    <dgm:cxn modelId="{93E3C0CF-E1C6-4451-8616-526947B16222}" srcId="{180D0C29-4266-474C-86C0-6EC0F5FF7336}" destId="{FD00B281-F6E5-4C01-9B34-88B6D3BA1C08}" srcOrd="2" destOrd="0" parTransId="{149C6538-376A-4712-97BA-AC73D4E65D43}" sibTransId="{11A8EE07-85FF-4036-B5F1-18021D21D0D3}"/>
    <dgm:cxn modelId="{5DD8DBD7-0684-44EF-9287-B3A33059EA07}" srcId="{180D0C29-4266-474C-86C0-6EC0F5FF7336}" destId="{A4CDC1D7-A985-4B61-AE50-D3365F4A29E6}" srcOrd="0" destOrd="0" parTransId="{22DC2AE1-6FE2-496C-A05C-3648C3ED75B0}" sibTransId="{91E3C278-DF43-40EF-AB74-D8E7C62E691D}"/>
    <dgm:cxn modelId="{D7A104E8-920B-4952-9F51-C3B1B45C099A}" type="presOf" srcId="{A4CDC1D7-A985-4B61-AE50-D3365F4A29E6}" destId="{E1711332-C9C1-4991-A1E0-FDC254142438}" srcOrd="1" destOrd="0" presId="urn:microsoft.com/office/officeart/2005/8/layout/cycle8"/>
    <dgm:cxn modelId="{24621DF9-024D-4137-8E5D-ED31A075FEE1}" type="presOf" srcId="{180D0C29-4266-474C-86C0-6EC0F5FF7336}" destId="{F94691B2-3F3D-4C65-8AFE-7991BA4B5269}" srcOrd="0" destOrd="0" presId="urn:microsoft.com/office/officeart/2005/8/layout/cycle8"/>
    <dgm:cxn modelId="{20398EC7-867C-4395-BC43-A624CA8277F2}" type="presParOf" srcId="{F94691B2-3F3D-4C65-8AFE-7991BA4B5269}" destId="{6A472C8F-8108-4F52-8E42-8801A4454C32}" srcOrd="0" destOrd="0" presId="urn:microsoft.com/office/officeart/2005/8/layout/cycle8"/>
    <dgm:cxn modelId="{1416FE2B-0168-428F-BF13-523FE7C697E6}" type="presParOf" srcId="{F94691B2-3F3D-4C65-8AFE-7991BA4B5269}" destId="{9A9B8799-4E2C-4CD3-887E-A752E8DA1207}" srcOrd="1" destOrd="0" presId="urn:microsoft.com/office/officeart/2005/8/layout/cycle8"/>
    <dgm:cxn modelId="{34285144-B5B2-4C17-B138-5C241827E762}" type="presParOf" srcId="{F94691B2-3F3D-4C65-8AFE-7991BA4B5269}" destId="{3C0FE949-C177-4711-9679-4917CB5550AD}" srcOrd="2" destOrd="0" presId="urn:microsoft.com/office/officeart/2005/8/layout/cycle8"/>
    <dgm:cxn modelId="{D6344750-C7BE-46BB-B41B-9C140F33DD87}" type="presParOf" srcId="{F94691B2-3F3D-4C65-8AFE-7991BA4B5269}" destId="{E1711332-C9C1-4991-A1E0-FDC254142438}" srcOrd="3" destOrd="0" presId="urn:microsoft.com/office/officeart/2005/8/layout/cycle8"/>
    <dgm:cxn modelId="{147148F4-85B2-4619-9B5F-CCC322368492}" type="presParOf" srcId="{F94691B2-3F3D-4C65-8AFE-7991BA4B5269}" destId="{4A78857F-5DA0-47EA-A9C9-729014733243}" srcOrd="4" destOrd="0" presId="urn:microsoft.com/office/officeart/2005/8/layout/cycle8"/>
    <dgm:cxn modelId="{366BDBCA-3F7C-4243-AC6E-2980E330BF48}" type="presParOf" srcId="{F94691B2-3F3D-4C65-8AFE-7991BA4B5269}" destId="{4F244F78-B6A2-4F2B-A2CE-6AA183A9AA83}" srcOrd="5" destOrd="0" presId="urn:microsoft.com/office/officeart/2005/8/layout/cycle8"/>
    <dgm:cxn modelId="{C87E2DE5-9AB7-4E9D-824C-E8ACBF667B7A}" type="presParOf" srcId="{F94691B2-3F3D-4C65-8AFE-7991BA4B5269}" destId="{5D9C967E-A897-4BEB-BB31-192917501FB9}" srcOrd="6" destOrd="0" presId="urn:microsoft.com/office/officeart/2005/8/layout/cycle8"/>
    <dgm:cxn modelId="{6EF8CC5E-52FA-4275-9623-B0322E8CFA19}" type="presParOf" srcId="{F94691B2-3F3D-4C65-8AFE-7991BA4B5269}" destId="{55107FE2-3E98-4192-875B-623EBAA918E4}" srcOrd="7" destOrd="0" presId="urn:microsoft.com/office/officeart/2005/8/layout/cycle8"/>
    <dgm:cxn modelId="{AEBD206F-7FFC-45FD-994D-29E515FF40E9}" type="presParOf" srcId="{F94691B2-3F3D-4C65-8AFE-7991BA4B5269}" destId="{DF85C28C-E57F-4163-8FDE-6BA26448DF35}" srcOrd="8" destOrd="0" presId="urn:microsoft.com/office/officeart/2005/8/layout/cycle8"/>
    <dgm:cxn modelId="{ED4F8E71-1C1C-4B80-9AC4-176EA2DF6B31}" type="presParOf" srcId="{F94691B2-3F3D-4C65-8AFE-7991BA4B5269}" destId="{C0E0AAF4-D6BD-402D-9556-C1DDE075B279}" srcOrd="9" destOrd="0" presId="urn:microsoft.com/office/officeart/2005/8/layout/cycle8"/>
    <dgm:cxn modelId="{05F478B0-B967-466A-825A-3CA9FC15ECFC}" type="presParOf" srcId="{F94691B2-3F3D-4C65-8AFE-7991BA4B5269}" destId="{46BDD040-8A73-4215-8231-EC8D51B28239}" srcOrd="10" destOrd="0" presId="urn:microsoft.com/office/officeart/2005/8/layout/cycle8"/>
    <dgm:cxn modelId="{20DB582C-1D8F-4033-B1FE-AE471444C5F9}" type="presParOf" srcId="{F94691B2-3F3D-4C65-8AFE-7991BA4B5269}" destId="{7D94723C-762B-4D61-B816-8C0B1C90FB64}" srcOrd="11" destOrd="0" presId="urn:microsoft.com/office/officeart/2005/8/layout/cycle8"/>
    <dgm:cxn modelId="{E8B7D8A3-4458-4466-A557-5820004DF3D3}" type="presParOf" srcId="{F94691B2-3F3D-4C65-8AFE-7991BA4B5269}" destId="{9030B30C-B030-439A-9DC9-CE967A085204}" srcOrd="12" destOrd="0" presId="urn:microsoft.com/office/officeart/2005/8/layout/cycle8"/>
    <dgm:cxn modelId="{91819FD2-1B4F-49D0-9763-8B10276CCC73}" type="presParOf" srcId="{F94691B2-3F3D-4C65-8AFE-7991BA4B5269}" destId="{414DE0DD-0A01-48B6-8F64-E4FCBA490277}" srcOrd="13" destOrd="0" presId="urn:microsoft.com/office/officeart/2005/8/layout/cycle8"/>
    <dgm:cxn modelId="{6B8DCBB9-D92F-4150-BF99-490232428A71}" type="presParOf" srcId="{F94691B2-3F3D-4C65-8AFE-7991BA4B5269}" destId="{4B789668-0854-4E98-A22E-7EDFC4BD60A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72C8F-8108-4F52-8E42-8801A4454C32}">
      <dsp:nvSpPr>
        <dsp:cNvPr id="0" name=""/>
        <dsp:cNvSpPr/>
      </dsp:nvSpPr>
      <dsp:spPr>
        <a:xfrm>
          <a:off x="186764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Praktičtí lékaři</a:t>
          </a:r>
        </a:p>
      </dsp:txBody>
      <dsp:txXfrm>
        <a:off x="3666780" y="987551"/>
        <a:ext cx="1219200" cy="1016000"/>
      </dsp:txXfrm>
    </dsp:sp>
    <dsp:sp modelId="{4A78857F-5DA0-47EA-A9C9-729014733243}">
      <dsp:nvSpPr>
        <dsp:cNvPr id="0" name=""/>
        <dsp:cNvSpPr/>
      </dsp:nvSpPr>
      <dsp:spPr>
        <a:xfrm>
          <a:off x="179734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Ambulantní specialisté</a:t>
          </a:r>
        </a:p>
      </dsp:txBody>
      <dsp:txXfrm>
        <a:off x="2610140" y="2600960"/>
        <a:ext cx="1828800" cy="894080"/>
      </dsp:txXfrm>
    </dsp:sp>
    <dsp:sp modelId="{DF85C28C-E57F-4163-8FDE-6BA26448DF35}">
      <dsp:nvSpPr>
        <dsp:cNvPr id="0" name=""/>
        <dsp:cNvSpPr/>
      </dsp:nvSpPr>
      <dsp:spPr>
        <a:xfrm>
          <a:off x="172703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Nemocnice</a:t>
          </a:r>
        </a:p>
      </dsp:txBody>
      <dsp:txXfrm>
        <a:off x="2122459" y="987551"/>
        <a:ext cx="1219200" cy="1016000"/>
      </dsp:txXfrm>
    </dsp:sp>
    <dsp:sp modelId="{9030B30C-B030-439A-9DC9-CE967A085204}">
      <dsp:nvSpPr>
        <dsp:cNvPr id="0" name=""/>
        <dsp:cNvSpPr/>
      </dsp:nvSpPr>
      <dsp:spPr>
        <a:xfrm>
          <a:off x="165660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DE0DD-0A01-48B6-8F64-E4FCBA490277}">
      <dsp:nvSpPr>
        <dsp:cNvPr id="0" name=""/>
        <dsp:cNvSpPr/>
      </dsp:nvSpPr>
      <dsp:spPr>
        <a:xfrm>
          <a:off x="1586011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89668-0854-4E98-A22E-7EDFC4BD60A1}">
      <dsp:nvSpPr>
        <dsp:cNvPr id="0" name=""/>
        <dsp:cNvSpPr/>
      </dsp:nvSpPr>
      <dsp:spPr>
        <a:xfrm>
          <a:off x="151542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8D0F-AA56-45D9-8FCA-A6EC4BC2D90A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F2897-2164-43BC-9C02-CDEAC65A20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F2897-2164-43BC-9C02-CDEAC65A20D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6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B241BA-66F3-465C-828D-66E2468B0BF9}" type="datetimeFigureOut">
              <a:rPr lang="cs-CZ" smtClean="0"/>
              <a:pPr/>
              <a:t>22.11.2019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DFBBE8-AD00-4D57-9134-5A410DD70F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y.centrum.cz/zakon-o-verejnem-zdravotnim-pojisteni/cast-5-paragraf-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560" y="2276872"/>
            <a:ext cx="7406640" cy="891128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FF0000"/>
                </a:solidFill>
                <a:effectLst/>
              </a:rPr>
            </a:br>
            <a:br>
              <a:rPr lang="cs-CZ" b="1" dirty="0">
                <a:solidFill>
                  <a:srgbClr val="FF0000"/>
                </a:solidFill>
                <a:effectLst/>
              </a:rPr>
            </a:br>
            <a:r>
              <a:rPr lang="cs-CZ" b="1" dirty="0">
                <a:solidFill>
                  <a:srgbClr val="0070C0"/>
                </a:solidFill>
                <a:effectLst/>
              </a:rPr>
              <a:t>„pohledem blondýny“ </a:t>
            </a:r>
            <a:endParaRPr lang="cs-CZ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3690000"/>
            <a:ext cx="7406640" cy="1539200"/>
          </a:xfrm>
        </p:spPr>
        <p:txBody>
          <a:bodyPr/>
          <a:lstStyle/>
          <a:p>
            <a:r>
              <a:rPr lang="cs-CZ" b="1" dirty="0"/>
              <a:t>Petra Tesařová</a:t>
            </a:r>
          </a:p>
          <a:p>
            <a:r>
              <a:rPr lang="cs-CZ" sz="2400" dirty="0"/>
              <a:t>Onkologická klinika VFN a 1.LF UK</a:t>
            </a:r>
          </a:p>
          <a:p>
            <a:r>
              <a:rPr lang="cs-CZ" sz="2400" dirty="0"/>
              <a:t>Praha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F8513B7-534C-49F3-82BA-09FC36B1C1F8}"/>
              </a:ext>
            </a:extLst>
          </p:cNvPr>
          <p:cNvSpPr txBox="1"/>
          <p:nvPr/>
        </p:nvSpPr>
        <p:spPr>
          <a:xfrm>
            <a:off x="1691680" y="692696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Spondeo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ac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policeor</a:t>
            </a:r>
            <a:r>
              <a:rPr lang="cs-CZ" sz="4000" b="1" dirty="0">
                <a:solidFill>
                  <a:srgbClr val="FF0000"/>
                </a:solidFill>
              </a:rPr>
              <a:t>                   v současném českém zdravotnictví</a:t>
            </a:r>
          </a:p>
        </p:txBody>
      </p:sp>
      <p:pic>
        <p:nvPicPr>
          <p:cNvPr id="7" name="Picture 4" descr="http://www.sziabudapest.com/images/izabella94.jpg">
            <a:extLst>
              <a:ext uri="{FF2B5EF4-FFF2-40B4-BE49-F238E27FC236}">
                <a16:creationId xmlns:a16="http://schemas.microsoft.com/office/drawing/2014/main" id="{4F7DD4CC-F12E-4232-A692-47E1F09D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211" y="4903474"/>
            <a:ext cx="3333750" cy="1695451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81E322-DB2D-4164-B85C-70ADFEBF9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83" y="2828773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of 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78" y="872496"/>
            <a:ext cx="6841722" cy="51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408922" y="995464"/>
            <a:ext cx="490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Life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expectancy</a:t>
            </a:r>
            <a:r>
              <a:rPr lang="cs-CZ" sz="2400" b="1" dirty="0">
                <a:solidFill>
                  <a:srgbClr val="FF0000"/>
                </a:solidFill>
              </a:rPr>
              <a:t> in </a:t>
            </a:r>
            <a:r>
              <a:rPr lang="cs-CZ" sz="2400" b="1" dirty="0" err="1">
                <a:solidFill>
                  <a:srgbClr val="FF0000"/>
                </a:solidFill>
              </a:rPr>
              <a:t>males</a:t>
            </a:r>
            <a:r>
              <a:rPr lang="cs-CZ" sz="2400" b="1" dirty="0">
                <a:solidFill>
                  <a:srgbClr val="FF0000"/>
                </a:solidFill>
              </a:rPr>
              <a:t> (WHO)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5853232" y="2402887"/>
            <a:ext cx="16388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          </a:t>
            </a:r>
            <a:r>
              <a:rPr lang="cs-CZ" sz="1350" b="1" dirty="0" err="1">
                <a:solidFill>
                  <a:srgbClr val="FF0000"/>
                </a:solidFill>
              </a:rPr>
              <a:t>Russia</a:t>
            </a:r>
            <a:endParaRPr lang="cs-CZ" sz="1350" b="1" dirty="0">
              <a:solidFill>
                <a:srgbClr val="FF0000"/>
              </a:solidFill>
            </a:endParaRPr>
          </a:p>
          <a:p>
            <a:r>
              <a:rPr lang="cs-CZ" sz="1350" b="1" dirty="0">
                <a:solidFill>
                  <a:srgbClr val="FF0000"/>
                </a:solidFill>
              </a:rPr>
              <a:t>Data not </a:t>
            </a:r>
            <a:r>
              <a:rPr lang="cs-CZ" sz="1350" b="1" dirty="0" err="1">
                <a:solidFill>
                  <a:srgbClr val="FF0000"/>
                </a:solidFill>
              </a:rPr>
              <a:t>available</a:t>
            </a:r>
            <a:endParaRPr lang="cs-CZ" sz="1350" dirty="0"/>
          </a:p>
        </p:txBody>
      </p:sp>
      <p:sp>
        <p:nvSpPr>
          <p:cNvPr id="9" name="Obdélník 8"/>
          <p:cNvSpPr/>
          <p:nvPr/>
        </p:nvSpPr>
        <p:spPr>
          <a:xfrm>
            <a:off x="5004049" y="2679885"/>
            <a:ext cx="8659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68.1 - 72</a:t>
            </a:r>
            <a:endParaRPr lang="cs-CZ" sz="1350" dirty="0"/>
          </a:p>
        </p:txBody>
      </p:sp>
      <p:sp>
        <p:nvSpPr>
          <p:cNvPr id="10" name="Obdélník 9"/>
          <p:cNvSpPr/>
          <p:nvPr/>
        </p:nvSpPr>
        <p:spPr>
          <a:xfrm>
            <a:off x="2735797" y="4100807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78.3 – 79.1</a:t>
            </a:r>
            <a:endParaRPr lang="cs-CZ" sz="1350" dirty="0"/>
          </a:p>
        </p:txBody>
      </p:sp>
      <p:sp>
        <p:nvSpPr>
          <p:cNvPr id="11" name="Obdélník 10"/>
          <p:cNvSpPr/>
          <p:nvPr/>
        </p:nvSpPr>
        <p:spPr>
          <a:xfrm>
            <a:off x="4088329" y="3823808"/>
            <a:ext cx="9428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 72 – 74.8</a:t>
            </a:r>
            <a:endParaRPr lang="cs-CZ" sz="1350" dirty="0"/>
          </a:p>
        </p:txBody>
      </p:sp>
      <p:sp>
        <p:nvSpPr>
          <p:cNvPr id="12" name="Obdélník 11"/>
          <p:cNvSpPr/>
          <p:nvPr/>
        </p:nvSpPr>
        <p:spPr>
          <a:xfrm>
            <a:off x="4759871" y="1970838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74.8 – 78.2</a:t>
            </a:r>
            <a:endParaRPr lang="cs-CZ" sz="1350" dirty="0"/>
          </a:p>
        </p:txBody>
      </p:sp>
      <p:sp>
        <p:nvSpPr>
          <p:cNvPr id="13" name="Obdélník 12"/>
          <p:cNvSpPr/>
          <p:nvPr/>
        </p:nvSpPr>
        <p:spPr>
          <a:xfrm>
            <a:off x="2303749" y="4995174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79.1 – 80.7</a:t>
            </a:r>
            <a:endParaRPr lang="cs-CZ" sz="1350" dirty="0"/>
          </a:p>
        </p:txBody>
      </p:sp>
      <p:sp>
        <p:nvSpPr>
          <p:cNvPr id="14" name="Obdélník 13"/>
          <p:cNvSpPr/>
          <p:nvPr/>
        </p:nvSpPr>
        <p:spPr>
          <a:xfrm>
            <a:off x="6314799" y="2970425"/>
            <a:ext cx="8547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USA 76 </a:t>
            </a:r>
            <a:endParaRPr lang="cs-CZ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 of 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3" y="856435"/>
            <a:ext cx="6865288" cy="51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77635" y="870792"/>
            <a:ext cx="5164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Life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expectancy</a:t>
            </a:r>
            <a:r>
              <a:rPr lang="cs-CZ" sz="2400" b="1" dirty="0">
                <a:solidFill>
                  <a:srgbClr val="FF0000"/>
                </a:solidFill>
              </a:rPr>
              <a:t> in </a:t>
            </a:r>
            <a:r>
              <a:rPr lang="cs-CZ" sz="2400" b="1" dirty="0" err="1">
                <a:solidFill>
                  <a:srgbClr val="FF0000"/>
                </a:solidFill>
              </a:rPr>
              <a:t>females</a:t>
            </a:r>
            <a:r>
              <a:rPr lang="cs-CZ" sz="2400" b="1" dirty="0">
                <a:solidFill>
                  <a:srgbClr val="FF0000"/>
                </a:solidFill>
              </a:rPr>
              <a:t> (WHO)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4896037" y="4293096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77.2 – 78.9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4201511" y="3820291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78.9 – 81.3</a:t>
            </a:r>
            <a:endParaRPr lang="cs-CZ" sz="1350" dirty="0"/>
          </a:p>
        </p:txBody>
      </p:sp>
      <p:sp>
        <p:nvSpPr>
          <p:cNvPr id="5" name="Obdélník 4"/>
          <p:cNvSpPr/>
          <p:nvPr/>
        </p:nvSpPr>
        <p:spPr>
          <a:xfrm>
            <a:off x="3819464" y="1916832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83.1 – 83.8</a:t>
            </a:r>
            <a:endParaRPr lang="cs-CZ" sz="1350" dirty="0"/>
          </a:p>
        </p:txBody>
      </p:sp>
      <p:sp>
        <p:nvSpPr>
          <p:cNvPr id="6" name="Obdélník 5"/>
          <p:cNvSpPr/>
          <p:nvPr/>
        </p:nvSpPr>
        <p:spPr>
          <a:xfrm>
            <a:off x="2172438" y="4995174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83.8 – 85.7</a:t>
            </a:r>
            <a:endParaRPr lang="cs-CZ" sz="1350" dirty="0"/>
          </a:p>
        </p:txBody>
      </p:sp>
      <p:sp>
        <p:nvSpPr>
          <p:cNvPr id="7" name="Obdélník 6"/>
          <p:cNvSpPr/>
          <p:nvPr/>
        </p:nvSpPr>
        <p:spPr>
          <a:xfrm>
            <a:off x="2172438" y="3139254"/>
            <a:ext cx="1037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81.3 – 83.1</a:t>
            </a:r>
            <a:endParaRPr lang="cs-CZ" sz="1350" dirty="0"/>
          </a:p>
        </p:txBody>
      </p:sp>
      <p:sp>
        <p:nvSpPr>
          <p:cNvPr id="8" name="Obdélník 7"/>
          <p:cNvSpPr/>
          <p:nvPr/>
        </p:nvSpPr>
        <p:spPr>
          <a:xfrm>
            <a:off x="6084169" y="1930567"/>
            <a:ext cx="16388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        </a:t>
            </a:r>
            <a:r>
              <a:rPr lang="cs-CZ" sz="1350" b="1" dirty="0" err="1">
                <a:solidFill>
                  <a:srgbClr val="FF0000"/>
                </a:solidFill>
              </a:rPr>
              <a:t>Russia</a:t>
            </a:r>
            <a:endParaRPr lang="cs-CZ" sz="1350" b="1" dirty="0">
              <a:solidFill>
                <a:srgbClr val="FF0000"/>
              </a:solidFill>
            </a:endParaRPr>
          </a:p>
          <a:p>
            <a:r>
              <a:rPr lang="cs-CZ" sz="1350" b="1" dirty="0">
                <a:solidFill>
                  <a:srgbClr val="FF0000"/>
                </a:solidFill>
              </a:rPr>
              <a:t>Data not </a:t>
            </a:r>
            <a:r>
              <a:rPr lang="cs-CZ" sz="1350" b="1" dirty="0" err="1">
                <a:solidFill>
                  <a:srgbClr val="FF0000"/>
                </a:solidFill>
              </a:rPr>
              <a:t>available</a:t>
            </a:r>
            <a:endParaRPr lang="cs-CZ" sz="1350" dirty="0"/>
          </a:p>
        </p:txBody>
      </p:sp>
      <p:sp>
        <p:nvSpPr>
          <p:cNvPr id="9" name="Obdélník 8"/>
          <p:cNvSpPr/>
          <p:nvPr/>
        </p:nvSpPr>
        <p:spPr>
          <a:xfrm>
            <a:off x="6058982" y="2618910"/>
            <a:ext cx="8547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</a:rPr>
              <a:t>USA 81 </a:t>
            </a:r>
            <a:endParaRPr lang="cs-CZ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Odliv lékařů z nemocnic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odchod </a:t>
            </a:r>
            <a:r>
              <a:rPr lang="cs-CZ" dirty="0">
                <a:solidFill>
                  <a:srgbClr val="FF0000"/>
                </a:solidFill>
              </a:rPr>
              <a:t>do zahraničí  </a:t>
            </a:r>
            <a:r>
              <a:rPr lang="cs-CZ" dirty="0"/>
              <a:t>existuje, není masový, problém je, že se zkušení nevracejí zpátky</a:t>
            </a:r>
          </a:p>
          <a:p>
            <a:r>
              <a:rPr lang="cs-CZ" dirty="0"/>
              <a:t>odchod do </a:t>
            </a:r>
            <a:r>
              <a:rPr lang="cs-CZ" dirty="0">
                <a:solidFill>
                  <a:srgbClr val="FF0000"/>
                </a:solidFill>
              </a:rPr>
              <a:t>soukromých ambulancí </a:t>
            </a:r>
            <a:r>
              <a:rPr lang="cs-CZ" dirty="0"/>
              <a:t>je daleko větší problém</a:t>
            </a:r>
          </a:p>
          <a:p>
            <a:r>
              <a:rPr lang="cs-CZ" dirty="0"/>
              <a:t>problém je  </a:t>
            </a:r>
            <a:r>
              <a:rPr lang="cs-CZ" dirty="0">
                <a:solidFill>
                  <a:srgbClr val="FF0000"/>
                </a:solidFill>
              </a:rPr>
              <a:t>nedostatek volného času </a:t>
            </a:r>
            <a:r>
              <a:rPr lang="cs-CZ" dirty="0"/>
              <a:t>, vydělat si lze jen přesčasovou prací</a:t>
            </a:r>
          </a:p>
          <a:p>
            <a:r>
              <a:rPr lang="cs-CZ" dirty="0" err="1">
                <a:solidFill>
                  <a:srgbClr val="FF0000"/>
                </a:solidFill>
              </a:rPr>
              <a:t>bossing</a:t>
            </a:r>
            <a:r>
              <a:rPr lang="cs-CZ" dirty="0">
                <a:solidFill>
                  <a:srgbClr val="FF0000"/>
                </a:solidFill>
              </a:rPr>
              <a:t> , </a:t>
            </a:r>
            <a:r>
              <a:rPr lang="cs-CZ" dirty="0" err="1">
                <a:solidFill>
                  <a:srgbClr val="FF0000"/>
                </a:solidFill>
              </a:rPr>
              <a:t>mobbing</a:t>
            </a:r>
            <a:r>
              <a:rPr lang="cs-CZ" dirty="0">
                <a:solidFill>
                  <a:srgbClr val="FF0000"/>
                </a:solidFill>
              </a:rPr>
              <a:t>, mazácký komplex </a:t>
            </a:r>
            <a:r>
              <a:rPr lang="cs-CZ" dirty="0"/>
              <a:t>situaci výrazně zhoršuje</a:t>
            </a:r>
          </a:p>
          <a:p>
            <a:r>
              <a:rPr lang="cs-CZ" dirty="0"/>
              <a:t>zcela personálně vyrabované jsou </a:t>
            </a:r>
            <a:r>
              <a:rPr lang="cs-CZ" dirty="0">
                <a:solidFill>
                  <a:srgbClr val="FF0000"/>
                </a:solidFill>
              </a:rPr>
              <a:t>malé nemocnice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47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Má někdo o pacienta skutečné zájem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4473" y="1772816"/>
            <a:ext cx="8109527" cy="42595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PL </a:t>
            </a:r>
            <a:r>
              <a:rPr lang="cs-CZ" dirty="0"/>
              <a:t>- kapitační platba </a:t>
            </a:r>
            <a:r>
              <a:rPr lang="cs-CZ" dirty="0">
                <a:solidFill>
                  <a:srgbClr val="FF0000"/>
                </a:solidFill>
              </a:rPr>
              <a:t>… </a:t>
            </a:r>
            <a:r>
              <a:rPr lang="cs-CZ" b="1" dirty="0">
                <a:solidFill>
                  <a:srgbClr val="FF0000"/>
                </a:solidFill>
              </a:rPr>
              <a:t>spíše zdraví </a:t>
            </a:r>
          </a:p>
          <a:p>
            <a:r>
              <a:rPr lang="cs-CZ" b="1" dirty="0">
                <a:solidFill>
                  <a:srgbClr val="FF0000"/>
                </a:solidFill>
              </a:rPr>
              <a:t>AS </a:t>
            </a:r>
            <a:r>
              <a:rPr lang="cs-CZ" dirty="0"/>
              <a:t>- výkonová platba – zájem o chronicky málo nemocné </a:t>
            </a:r>
            <a:r>
              <a:rPr lang="cs-CZ" b="1" dirty="0">
                <a:solidFill>
                  <a:srgbClr val="FF0000"/>
                </a:solidFill>
              </a:rPr>
              <a:t>…jen trochu nemocní </a:t>
            </a:r>
          </a:p>
          <a:p>
            <a:r>
              <a:rPr lang="cs-CZ" b="1" dirty="0">
                <a:solidFill>
                  <a:srgbClr val="FF0000"/>
                </a:solidFill>
              </a:rPr>
              <a:t>NL </a:t>
            </a:r>
            <a:r>
              <a:rPr lang="cs-CZ" dirty="0"/>
              <a:t>- zájem jen o limitovaný počet nemocných vzhledem k paušálu</a:t>
            </a:r>
            <a:r>
              <a:rPr lang="cs-CZ" dirty="0">
                <a:solidFill>
                  <a:srgbClr val="FF0000"/>
                </a:solidFill>
              </a:rPr>
              <a:t>…</a:t>
            </a:r>
            <a:r>
              <a:rPr lang="cs-CZ" b="1" dirty="0">
                <a:solidFill>
                  <a:srgbClr val="FF0000"/>
                </a:solidFill>
              </a:rPr>
              <a:t>tak akorát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Kam s ním 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A874DD-DE25-4D2E-923A-DD1F64C9B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1128"/>
            <a:ext cx="2124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Pacient v českém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zdravotnictví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5608" y="1665704"/>
            <a:ext cx="7498080" cy="458269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neví, </a:t>
            </a:r>
            <a:r>
              <a:rPr lang="cs-CZ" dirty="0">
                <a:solidFill>
                  <a:srgbClr val="FF0000"/>
                </a:solidFill>
              </a:rPr>
              <a:t>kolik léčba stojí</a:t>
            </a:r>
          </a:p>
          <a:p>
            <a:r>
              <a:rPr lang="cs-CZ" dirty="0"/>
              <a:t>terapie je </a:t>
            </a:r>
            <a:r>
              <a:rPr lang="cs-CZ" dirty="0">
                <a:solidFill>
                  <a:srgbClr val="FF0000"/>
                </a:solidFill>
              </a:rPr>
              <a:t>bezplatná = bezcenná</a:t>
            </a:r>
          </a:p>
          <a:p>
            <a:r>
              <a:rPr lang="cs-CZ" dirty="0">
                <a:solidFill>
                  <a:srgbClr val="FF0000"/>
                </a:solidFill>
              </a:rPr>
              <a:t>není hlavním cílem léčby</a:t>
            </a:r>
          </a:p>
          <a:p>
            <a:r>
              <a:rPr lang="cs-CZ" dirty="0"/>
              <a:t>léčen nebo neléčen dle </a:t>
            </a:r>
            <a:r>
              <a:rPr lang="cs-CZ" dirty="0" err="1">
                <a:solidFill>
                  <a:srgbClr val="FF0000"/>
                </a:solidFill>
              </a:rPr>
              <a:t>předplánované</a:t>
            </a:r>
            <a:r>
              <a:rPr lang="cs-CZ" dirty="0">
                <a:solidFill>
                  <a:srgbClr val="FF0000"/>
                </a:solidFill>
              </a:rPr>
              <a:t> kapacity centra</a:t>
            </a:r>
          </a:p>
          <a:p>
            <a:r>
              <a:rPr lang="cs-CZ" dirty="0">
                <a:solidFill>
                  <a:srgbClr val="FF0000"/>
                </a:solidFill>
              </a:rPr>
              <a:t>pojišťovna nesleduje kvalitu </a:t>
            </a:r>
            <a:r>
              <a:rPr lang="cs-CZ" dirty="0"/>
              <a:t>jeho péče, jen cenu</a:t>
            </a:r>
          </a:p>
          <a:p>
            <a:r>
              <a:rPr lang="cs-CZ" dirty="0"/>
              <a:t>prostředky na jeho  léčbu </a:t>
            </a:r>
            <a:r>
              <a:rPr lang="cs-CZ" dirty="0">
                <a:solidFill>
                  <a:srgbClr val="FF0000"/>
                </a:solidFill>
              </a:rPr>
              <a:t>neodpovídají rostoucí incidenci a prevalenci</a:t>
            </a:r>
          </a:p>
          <a:p>
            <a:r>
              <a:rPr lang="cs-CZ" dirty="0"/>
              <a:t>dlouhé </a:t>
            </a:r>
            <a:r>
              <a:rPr lang="cs-CZ" dirty="0">
                <a:solidFill>
                  <a:srgbClr val="FF0000"/>
                </a:solidFill>
              </a:rPr>
              <a:t>čekací doby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malý komfort </a:t>
            </a:r>
            <a:r>
              <a:rPr lang="cs-CZ" dirty="0"/>
              <a:t>státních zařízení, </a:t>
            </a:r>
            <a:r>
              <a:rPr lang="cs-CZ" dirty="0">
                <a:solidFill>
                  <a:srgbClr val="FF0000"/>
                </a:solidFill>
              </a:rPr>
              <a:t>vyhořelý </a:t>
            </a:r>
            <a:r>
              <a:rPr lang="cs-CZ" dirty="0" err="1">
                <a:solidFill>
                  <a:srgbClr val="FF0000"/>
                </a:solidFill>
              </a:rPr>
              <a:t>perzonál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jiné léčebné možnosti </a:t>
            </a:r>
            <a:r>
              <a:rPr lang="cs-CZ" dirty="0"/>
              <a:t>ve městě a na vesnici</a:t>
            </a:r>
          </a:p>
          <a:p>
            <a:pPr marL="82296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Přístup nemocných k léčbě není v ČR rovný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9218" name="Picture 2" descr="http://3.bp.blogspot.com/_a1H7iZJ3LNc/SgH8aDCjd0I/AAAAAAAACWU/-eNb6QacsJk/s400/1900+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571"/>
            <a:ext cx="1998875" cy="17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708392" cy="49038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>
                <a:solidFill>
                  <a:srgbClr val="FF0000"/>
                </a:solidFill>
                <a:effectLst/>
              </a:rPr>
              <a:t>Finance v českém zdravotnictví</a:t>
            </a:r>
            <a:endParaRPr lang="cs-CZ" b="1" dirty="0">
              <a:effectLst/>
            </a:endParaRPr>
          </a:p>
        </p:txBody>
      </p:sp>
      <p:pic>
        <p:nvPicPr>
          <p:cNvPr id="26626" name="Picture 2" descr="http://www.zelpage.cz/story/tunel-slavic/slavic_dsc_2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8172400" cy="525658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419872" y="227687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 </a:t>
            </a:r>
            <a:r>
              <a:rPr lang="cs-CZ" sz="2000" b="1" dirty="0"/>
              <a:t>nízké % HDP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67944" y="3602633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 Jak se investují a kam se ztrácejí ?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9573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65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F150A55-EE8A-4C4F-91D0-50EFC769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332656"/>
            <a:ext cx="7951217" cy="626469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8D170B-2738-4A32-9C87-A6BFB7FB2856}"/>
              </a:ext>
            </a:extLst>
          </p:cNvPr>
          <p:cNvSpPr txBox="1"/>
          <p:nvPr/>
        </p:nvSpPr>
        <p:spPr>
          <a:xfrm>
            <a:off x="1475656" y="630932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Databáze </a:t>
            </a:r>
            <a:r>
              <a:rPr lang="cs-CZ" sz="1200" i="1" dirty="0" err="1"/>
              <a:t>EUROSTATu</a:t>
            </a:r>
            <a:r>
              <a:rPr lang="cs-CZ" sz="1200" i="1" dirty="0"/>
              <a:t> a OECD (leden 2019) a vlastní dopočty ČSÚ</a:t>
            </a:r>
            <a:endParaRPr lang="cs-CZ" sz="1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E2E4FD-1D06-4260-913B-3DCFC3E6969B}"/>
              </a:ext>
            </a:extLst>
          </p:cNvPr>
          <p:cNvSpPr txBox="1"/>
          <p:nvPr/>
        </p:nvSpPr>
        <p:spPr>
          <a:xfrm>
            <a:off x="1907704" y="1052736"/>
            <a:ext cx="5934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Česko - menší podíl HDP než vyspělé evropské země. 2013 až 2016 –pokles- 2013 - 7,81% ,2016  - 7,14 %</a:t>
            </a:r>
          </a:p>
          <a:p>
            <a:r>
              <a:rPr lang="cs-CZ" b="1" dirty="0">
                <a:solidFill>
                  <a:srgbClr val="FF0000"/>
                </a:solidFill>
              </a:rPr>
              <a:t>                    </a:t>
            </a:r>
            <a:r>
              <a:rPr lang="cs-CZ" sz="2800" b="1" dirty="0">
                <a:solidFill>
                  <a:srgbClr val="002060"/>
                </a:solidFill>
              </a:rPr>
              <a:t>EU 2016 průměr 9,8%</a:t>
            </a:r>
          </a:p>
        </p:txBody>
      </p:sp>
    </p:spTree>
    <p:extLst>
      <p:ext uri="{BB962C8B-B14F-4D97-AF65-F5344CB8AC3E}">
        <p14:creationId xmlns:p14="http://schemas.microsoft.com/office/powerpoint/2010/main" val="414883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646DE68-B4D2-4688-BEBB-0AA0C9C2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00050"/>
            <a:ext cx="7874446" cy="60579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62B2755-2F1F-4171-A66F-CDD4D48700FE}"/>
              </a:ext>
            </a:extLst>
          </p:cNvPr>
          <p:cNvSpPr txBox="1"/>
          <p:nvPr/>
        </p:nvSpPr>
        <p:spPr>
          <a:xfrm>
            <a:off x="3275856" y="3140968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</a:rPr>
              <a:t>Výdaje ČR  na z na jeho jednoho obyvatele byly v roce 2016 cca dvakrát nižší než průměr za EU28</a:t>
            </a:r>
          </a:p>
        </p:txBody>
      </p:sp>
    </p:spTree>
    <p:extLst>
      <p:ext uri="{BB962C8B-B14F-4D97-AF65-F5344CB8AC3E}">
        <p14:creationId xmlns:p14="http://schemas.microsoft.com/office/powerpoint/2010/main" val="384064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314AAC5-F13A-4054-8DE9-D5011E6E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260648"/>
            <a:ext cx="7773293" cy="57606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E6B1F-B344-4594-977E-301411E05D02}"/>
              </a:ext>
            </a:extLst>
          </p:cNvPr>
          <p:cNvSpPr txBox="1"/>
          <p:nvPr/>
        </p:nvSpPr>
        <p:spPr>
          <a:xfrm>
            <a:off x="1979712" y="61653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 roce 2016 měla Česká republika pátý nejvyšší podíl zdravotní péče financování z veřejných zdrojů</a:t>
            </a:r>
          </a:p>
        </p:txBody>
      </p:sp>
    </p:spTree>
    <p:extLst>
      <p:ext uri="{BB962C8B-B14F-4D97-AF65-F5344CB8AC3E}">
        <p14:creationId xmlns:p14="http://schemas.microsoft.com/office/powerpoint/2010/main" val="152656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E00F48E-375D-49C1-8D76-74D75B38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16632"/>
            <a:ext cx="7902451" cy="662473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17CD3D9-33EA-42E4-A5BC-C2BD5E65C84D}"/>
              </a:ext>
            </a:extLst>
          </p:cNvPr>
          <p:cNvSpPr txBox="1"/>
          <p:nvPr/>
        </p:nvSpPr>
        <p:spPr>
          <a:xfrm>
            <a:off x="1475656" y="594928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V ČR 2016 - na zdravotní dlouhodobou péči z veřejných zdrojů 13 % finančních prostředků vydaných na zdravotní péči. To je mírně pod průměrem EU – 16 % v roce 2016. Skandinávie 33%</a:t>
            </a:r>
          </a:p>
        </p:txBody>
      </p:sp>
    </p:spTree>
    <p:extLst>
      <p:ext uri="{BB962C8B-B14F-4D97-AF65-F5344CB8AC3E}">
        <p14:creationId xmlns:p14="http://schemas.microsoft.com/office/powerpoint/2010/main" val="171791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/>
              </a:rPr>
              <a:t>Agenda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Proměna</a:t>
            </a:r>
            <a:r>
              <a:rPr lang="cs-CZ" dirty="0"/>
              <a:t>  našeho zdravotnictví</a:t>
            </a:r>
          </a:p>
          <a:p>
            <a:r>
              <a:rPr lang="cs-CZ" dirty="0">
                <a:solidFill>
                  <a:srgbClr val="FF0000"/>
                </a:solidFill>
              </a:rPr>
              <a:t>Současný stav a motivace</a:t>
            </a:r>
          </a:p>
          <a:p>
            <a:r>
              <a:rPr lang="cs-CZ" dirty="0"/>
              <a:t>Jaká je situace </a:t>
            </a:r>
            <a:r>
              <a:rPr lang="cs-CZ" dirty="0">
                <a:solidFill>
                  <a:srgbClr val="FF0000"/>
                </a:solidFill>
              </a:rPr>
              <a:t>lékařů?</a:t>
            </a:r>
          </a:p>
          <a:p>
            <a:r>
              <a:rPr lang="cs-CZ" dirty="0"/>
              <a:t>Jaká je situace  </a:t>
            </a:r>
            <a:r>
              <a:rPr lang="cs-CZ" dirty="0">
                <a:solidFill>
                  <a:srgbClr val="FF0000"/>
                </a:solidFill>
              </a:rPr>
              <a:t>pacientů?</a:t>
            </a:r>
          </a:p>
          <a:p>
            <a:r>
              <a:rPr lang="cs-CZ" dirty="0"/>
              <a:t>Kde se ve zdravotnictví </a:t>
            </a:r>
            <a:r>
              <a:rPr lang="cs-CZ" dirty="0">
                <a:solidFill>
                  <a:srgbClr val="FF0000"/>
                </a:solidFill>
              </a:rPr>
              <a:t>plýtvá?</a:t>
            </a:r>
          </a:p>
          <a:p>
            <a:r>
              <a:rPr lang="cs-CZ" dirty="0"/>
              <a:t>Co je </a:t>
            </a:r>
            <a:r>
              <a:rPr lang="cs-CZ" dirty="0">
                <a:solidFill>
                  <a:srgbClr val="FF0000"/>
                </a:solidFill>
              </a:rPr>
              <a:t>problém?</a:t>
            </a:r>
          </a:p>
          <a:p>
            <a:r>
              <a:rPr lang="cs-CZ" dirty="0"/>
              <a:t>Co </a:t>
            </a:r>
            <a:r>
              <a:rPr lang="cs-CZ" dirty="0">
                <a:solidFill>
                  <a:srgbClr val="FF0000"/>
                </a:solidFill>
              </a:rPr>
              <a:t>dál?</a:t>
            </a:r>
          </a:p>
        </p:txBody>
      </p:sp>
      <p:pic>
        <p:nvPicPr>
          <p:cNvPr id="13314" name="Picture 2" descr="http://www.galeriekocka.cz/secese-l-attesa-1804/000018-secese-l-attesa-180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0404" cy="37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  <a:effectLst/>
              </a:rPr>
              <a:t>Kde se ve zdravotnictví plýtvá?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zbytečné </a:t>
            </a:r>
            <a:r>
              <a:rPr lang="cs-CZ" b="1" dirty="0">
                <a:solidFill>
                  <a:srgbClr val="FF0000"/>
                </a:solidFill>
              </a:rPr>
              <a:t>výkony</a:t>
            </a:r>
            <a:r>
              <a:rPr lang="cs-CZ" dirty="0"/>
              <a:t> </a:t>
            </a:r>
          </a:p>
          <a:p>
            <a:r>
              <a:rPr lang="cs-CZ" dirty="0"/>
              <a:t>zbytečné </a:t>
            </a:r>
            <a:r>
              <a:rPr lang="cs-CZ" b="1" dirty="0">
                <a:solidFill>
                  <a:srgbClr val="FF0000"/>
                </a:solidFill>
              </a:rPr>
              <a:t>hospitalizace</a:t>
            </a:r>
          </a:p>
          <a:p>
            <a:r>
              <a:rPr lang="cs-CZ" dirty="0"/>
              <a:t>využití </a:t>
            </a:r>
            <a:r>
              <a:rPr lang="cs-CZ" b="1" dirty="0">
                <a:solidFill>
                  <a:srgbClr val="FF0000"/>
                </a:solidFill>
              </a:rPr>
              <a:t>intenzivních lůžek</a:t>
            </a:r>
          </a:p>
          <a:p>
            <a:r>
              <a:rPr lang="cs-CZ" b="1" dirty="0">
                <a:solidFill>
                  <a:srgbClr val="FF0000"/>
                </a:solidFill>
              </a:rPr>
              <a:t>jednodenní nemocnice</a:t>
            </a:r>
          </a:p>
          <a:p>
            <a:r>
              <a:rPr lang="cs-CZ" dirty="0"/>
              <a:t>složitost diferenciálně </a:t>
            </a:r>
            <a:r>
              <a:rPr lang="cs-CZ" b="1" dirty="0">
                <a:solidFill>
                  <a:srgbClr val="FF0000"/>
                </a:solidFill>
              </a:rPr>
              <a:t>diagnostické cesty</a:t>
            </a:r>
          </a:p>
          <a:p>
            <a:r>
              <a:rPr lang="cs-CZ" b="1" dirty="0">
                <a:solidFill>
                  <a:srgbClr val="FF0000"/>
                </a:solidFill>
              </a:rPr>
              <a:t>veřejné zakázky</a:t>
            </a:r>
          </a:p>
          <a:p>
            <a:r>
              <a:rPr lang="cs-CZ" b="1" dirty="0">
                <a:solidFill>
                  <a:srgbClr val="FF0000"/>
                </a:solidFill>
              </a:rPr>
              <a:t>léková</a:t>
            </a:r>
            <a:r>
              <a:rPr lang="cs-CZ" dirty="0"/>
              <a:t> politika</a:t>
            </a:r>
          </a:p>
          <a:p>
            <a:r>
              <a:rPr lang="cs-CZ" b="1" dirty="0">
                <a:solidFill>
                  <a:srgbClr val="FF0000"/>
                </a:solidFill>
              </a:rPr>
              <a:t>second </a:t>
            </a:r>
            <a:r>
              <a:rPr lang="cs-CZ" b="1" dirty="0" err="1">
                <a:solidFill>
                  <a:srgbClr val="FF0000"/>
                </a:solidFill>
              </a:rPr>
              <a:t>opinion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lepší úhrada hospitalizace než ambulance</a:t>
            </a:r>
          </a:p>
          <a:p>
            <a:r>
              <a:rPr lang="cs-CZ" b="1" dirty="0">
                <a:solidFill>
                  <a:srgbClr val="FF0000"/>
                </a:solidFill>
              </a:rPr>
              <a:t>výpadky levných léků </a:t>
            </a:r>
            <a:r>
              <a:rPr lang="cs-CZ" dirty="0"/>
              <a:t>= použití drahých léků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196" name="Picture 4" descr="http://www.postershop.cz/inshop/pictures/store/GK_2146.jpg?Group=obrazy-na-z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17638"/>
            <a:ext cx="1476000" cy="14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9776"/>
            <a:ext cx="749808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effectLst/>
              </a:rPr>
              <a:t>Nejlepší způsob jak ušetřit na léčbě je neléčit….</a:t>
            </a:r>
          </a:p>
        </p:txBody>
      </p:sp>
      <p:pic>
        <p:nvPicPr>
          <p:cNvPr id="18434" name="Picture 2" descr="http://nd04.jxs.cz/781/107/911dd58253_75224357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720000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74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Co vázne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paliativní a terminální péče- </a:t>
            </a:r>
            <a:r>
              <a:rPr lang="cs-CZ" dirty="0"/>
              <a:t>nedostatek specializovaných pracovišť</a:t>
            </a:r>
          </a:p>
          <a:p>
            <a:r>
              <a:rPr lang="cs-CZ" dirty="0"/>
              <a:t>plošná </a:t>
            </a:r>
            <a:r>
              <a:rPr lang="cs-CZ" dirty="0">
                <a:solidFill>
                  <a:srgbClr val="FF0000"/>
                </a:solidFill>
              </a:rPr>
              <a:t>dostupnost</a:t>
            </a:r>
            <a:r>
              <a:rPr lang="cs-CZ" dirty="0"/>
              <a:t> péče- síť regionálních pracovišť v soukromých rukou</a:t>
            </a:r>
          </a:p>
          <a:p>
            <a:r>
              <a:rPr lang="cs-CZ" dirty="0"/>
              <a:t>ztráta </a:t>
            </a:r>
            <a:r>
              <a:rPr lang="cs-CZ" dirty="0">
                <a:solidFill>
                  <a:srgbClr val="FF0000"/>
                </a:solidFill>
              </a:rPr>
              <a:t>nejkvalitnějších lůžek</a:t>
            </a:r>
          </a:p>
          <a:p>
            <a:r>
              <a:rPr lang="cs-CZ" dirty="0">
                <a:solidFill>
                  <a:srgbClr val="FF0000"/>
                </a:solidFill>
              </a:rPr>
              <a:t>zdravotní sestry </a:t>
            </a:r>
            <a:r>
              <a:rPr lang="cs-CZ" dirty="0"/>
              <a:t>– zcela nevyužitý potenciál</a:t>
            </a:r>
          </a:p>
          <a:p>
            <a:r>
              <a:rPr lang="cs-CZ" dirty="0">
                <a:solidFill>
                  <a:srgbClr val="FF0000"/>
                </a:solidFill>
              </a:rPr>
              <a:t>administrativní zázemí </a:t>
            </a:r>
            <a:r>
              <a:rPr lang="cs-CZ" dirty="0"/>
              <a:t>chybí- lékař je levnější než sekretářka</a:t>
            </a:r>
          </a:p>
          <a:p>
            <a:r>
              <a:rPr lang="cs-CZ" dirty="0">
                <a:solidFill>
                  <a:srgbClr val="FF0000"/>
                </a:solidFill>
              </a:rPr>
              <a:t>překážky v zavádění nových léků </a:t>
            </a:r>
            <a:r>
              <a:rPr lang="cs-CZ" dirty="0"/>
              <a:t>– prohlubuje se zpoždění za Evropou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  <a:effectLst/>
              </a:rPr>
              <a:t>Co by udělala </a:t>
            </a:r>
            <a:r>
              <a:rPr lang="cs-CZ" b="1" dirty="0">
                <a:solidFill>
                  <a:schemeClr val="tx1"/>
                </a:solidFill>
                <a:effectLst/>
              </a:rPr>
              <a:t>blondýna</a:t>
            </a:r>
            <a:r>
              <a:rPr lang="cs-CZ" b="1" dirty="0">
                <a:solidFill>
                  <a:srgbClr val="FF0000"/>
                </a:solidFill>
                <a:effectLst/>
              </a:rPr>
              <a:t> kdyby byla ministrem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investice </a:t>
            </a:r>
            <a:r>
              <a:rPr lang="cs-CZ" dirty="0">
                <a:solidFill>
                  <a:srgbClr val="FF0000"/>
                </a:solidFill>
              </a:rPr>
              <a:t>do komfortu nemocných</a:t>
            </a:r>
          </a:p>
          <a:p>
            <a:r>
              <a:rPr lang="cs-CZ" dirty="0"/>
              <a:t>zjednodušení </a:t>
            </a:r>
            <a:r>
              <a:rPr lang="cs-CZ" dirty="0">
                <a:solidFill>
                  <a:srgbClr val="FF0000"/>
                </a:solidFill>
              </a:rPr>
              <a:t>postgraduálního vzdělávání </a:t>
            </a:r>
            <a:r>
              <a:rPr lang="cs-CZ" dirty="0"/>
              <a:t>lékařů </a:t>
            </a:r>
          </a:p>
          <a:p>
            <a:r>
              <a:rPr lang="cs-CZ" dirty="0"/>
              <a:t>reforma </a:t>
            </a:r>
            <a:r>
              <a:rPr lang="cs-CZ" dirty="0">
                <a:solidFill>
                  <a:srgbClr val="FF0000"/>
                </a:solidFill>
              </a:rPr>
              <a:t>doktorandského studia </a:t>
            </a:r>
          </a:p>
          <a:p>
            <a:r>
              <a:rPr lang="cs-CZ" dirty="0"/>
              <a:t>zvýšení </a:t>
            </a:r>
            <a:r>
              <a:rPr lang="cs-CZ" dirty="0">
                <a:solidFill>
                  <a:srgbClr val="FF0000"/>
                </a:solidFill>
              </a:rPr>
              <a:t>základních platů lékařů </a:t>
            </a:r>
            <a:r>
              <a:rPr lang="cs-CZ" dirty="0"/>
              <a:t>na úroveň platů soudců a jejich progresivní růst podle vzdělání</a:t>
            </a:r>
          </a:p>
          <a:p>
            <a:r>
              <a:rPr lang="cs-CZ" dirty="0"/>
              <a:t>omezení počtu </a:t>
            </a:r>
            <a:r>
              <a:rPr lang="cs-CZ" dirty="0">
                <a:solidFill>
                  <a:srgbClr val="FF0000"/>
                </a:solidFill>
              </a:rPr>
              <a:t>ambulantních specialistů</a:t>
            </a:r>
            <a:r>
              <a:rPr lang="cs-CZ" dirty="0"/>
              <a:t>, jejich redistribuce  podle potřeby</a:t>
            </a:r>
          </a:p>
          <a:p>
            <a:r>
              <a:rPr lang="cs-CZ" dirty="0">
                <a:solidFill>
                  <a:srgbClr val="FF0000"/>
                </a:solidFill>
              </a:rPr>
              <a:t>zapojení praktiků i specialistů</a:t>
            </a:r>
          </a:p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   do nemocniční péče </a:t>
            </a:r>
            <a:r>
              <a:rPr lang="cs-CZ" dirty="0"/>
              <a:t>(služby, klinický den)</a:t>
            </a:r>
          </a:p>
          <a:p>
            <a:r>
              <a:rPr lang="cs-CZ" dirty="0">
                <a:solidFill>
                  <a:srgbClr val="FF0000"/>
                </a:solidFill>
              </a:rPr>
              <a:t>predikce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146" name="Picture 2" descr="http://cache2.artprintimages.com/p/LRG/8/804/C2MI000Z/art-print/art-nouveau-desi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1358" y="5445224"/>
            <a:ext cx="1435373" cy="1116000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3B02AB-135E-4AA1-B2C6-5DCCFCF57F93}"/>
              </a:ext>
            </a:extLst>
          </p:cNvPr>
          <p:cNvSpPr txBox="1"/>
          <p:nvPr/>
        </p:nvSpPr>
        <p:spPr>
          <a:xfrm>
            <a:off x="1979712" y="59492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..to by neprošlo ani </a:t>
            </a:r>
            <a:r>
              <a:rPr lang="cs-CZ" sz="2800" b="1" dirty="0"/>
              <a:t>blondýně..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Úkoly pro budoucnost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zvýšit </a:t>
            </a:r>
            <a:r>
              <a:rPr lang="cs-CZ" dirty="0">
                <a:solidFill>
                  <a:srgbClr val="FF0000"/>
                </a:solidFill>
              </a:rPr>
              <a:t>příliv peněz </a:t>
            </a:r>
            <a:r>
              <a:rPr lang="cs-CZ" dirty="0"/>
              <a:t>( 8-9% HDP)</a:t>
            </a:r>
          </a:p>
          <a:p>
            <a:r>
              <a:rPr lang="cs-CZ" dirty="0">
                <a:solidFill>
                  <a:srgbClr val="FF0000"/>
                </a:solidFill>
              </a:rPr>
              <a:t>centralizace</a:t>
            </a:r>
            <a:r>
              <a:rPr lang="cs-CZ" dirty="0"/>
              <a:t> výdajů</a:t>
            </a:r>
          </a:p>
          <a:p>
            <a:r>
              <a:rPr lang="cs-CZ" dirty="0">
                <a:solidFill>
                  <a:srgbClr val="FF0000"/>
                </a:solidFill>
              </a:rPr>
              <a:t>transformace  malých nemocnic </a:t>
            </a:r>
            <a:r>
              <a:rPr lang="cs-CZ" dirty="0"/>
              <a:t>na  paliativní centra, nemocnice následné péče, rehabilitační zařízení (Alzheimer centra)</a:t>
            </a:r>
          </a:p>
          <a:p>
            <a:r>
              <a:rPr lang="cs-CZ" dirty="0">
                <a:solidFill>
                  <a:srgbClr val="FF0000"/>
                </a:solidFill>
              </a:rPr>
              <a:t>omezení zbytečných výkonů</a:t>
            </a:r>
            <a:r>
              <a:rPr lang="cs-CZ" dirty="0"/>
              <a:t>, vyšetření</a:t>
            </a:r>
          </a:p>
          <a:p>
            <a:r>
              <a:rPr lang="cs-CZ" dirty="0"/>
              <a:t>ušetřené </a:t>
            </a:r>
            <a:r>
              <a:rPr lang="cs-CZ" dirty="0">
                <a:solidFill>
                  <a:srgbClr val="FF0000"/>
                </a:solidFill>
              </a:rPr>
              <a:t>peníze na komfort nemocných,  inovativní léčbu a platy zdravotníků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429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  Co potřebujeme…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definovat rozdíl mezi </a:t>
            </a:r>
            <a:r>
              <a:rPr lang="cs-CZ" dirty="0">
                <a:solidFill>
                  <a:srgbClr val="FF0000"/>
                </a:solidFill>
              </a:rPr>
              <a:t>odborným standardem a limitem placené péče</a:t>
            </a:r>
          </a:p>
          <a:p>
            <a:r>
              <a:rPr lang="cs-CZ" dirty="0"/>
              <a:t>jednání o ceně léku na </a:t>
            </a:r>
            <a:r>
              <a:rPr lang="cs-CZ" dirty="0">
                <a:solidFill>
                  <a:srgbClr val="FF0000"/>
                </a:solidFill>
              </a:rPr>
              <a:t>evropské</a:t>
            </a:r>
            <a:r>
              <a:rPr lang="cs-CZ" dirty="0"/>
              <a:t> nikoliv národní úrovni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přiznat, že  na některou terapii (třeba zatím)</a:t>
            </a:r>
            <a:r>
              <a:rPr lang="cs-CZ" dirty="0">
                <a:solidFill>
                  <a:srgbClr val="FF0000"/>
                </a:solidFill>
              </a:rPr>
              <a:t>nemáme</a:t>
            </a:r>
          </a:p>
          <a:p>
            <a:r>
              <a:rPr lang="cs-CZ" dirty="0"/>
              <a:t>přestat zneužívat lékaře jako prostředníka mezi </a:t>
            </a:r>
            <a:r>
              <a:rPr lang="cs-CZ" dirty="0">
                <a:solidFill>
                  <a:srgbClr val="FF0000"/>
                </a:solidFill>
              </a:rPr>
              <a:t>klientem</a:t>
            </a:r>
            <a:r>
              <a:rPr lang="cs-CZ" dirty="0"/>
              <a:t>  a </a:t>
            </a:r>
            <a:r>
              <a:rPr lang="cs-CZ" dirty="0">
                <a:solidFill>
                  <a:srgbClr val="FF0000"/>
                </a:solidFill>
              </a:rPr>
              <a:t>pojišťovnou</a:t>
            </a:r>
          </a:p>
          <a:p>
            <a:r>
              <a:rPr lang="cs-CZ" dirty="0">
                <a:solidFill>
                  <a:srgbClr val="FF0000"/>
                </a:solidFill>
              </a:rPr>
              <a:t>aktualizovat znění paragrafu 16</a:t>
            </a:r>
          </a:p>
          <a:p>
            <a:r>
              <a:rPr lang="cs-CZ" dirty="0"/>
              <a:t>zvážit racionalitu existence </a:t>
            </a:r>
            <a:r>
              <a:rPr lang="cs-CZ" dirty="0">
                <a:solidFill>
                  <a:srgbClr val="FF0000"/>
                </a:solidFill>
              </a:rPr>
              <a:t>více pojišťoven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/>
              <a:t>pokud si nekonkurují</a:t>
            </a:r>
          </a:p>
          <a:p>
            <a:r>
              <a:rPr lang="cs-CZ" dirty="0">
                <a:solidFill>
                  <a:srgbClr val="FF0000"/>
                </a:solidFill>
              </a:rPr>
              <a:t>zodpovědnost lékaře </a:t>
            </a:r>
            <a:r>
              <a:rPr lang="cs-CZ" dirty="0"/>
              <a:t>vs. ekonomická opatření (pozitivní listy,finanční restrikce)</a:t>
            </a:r>
          </a:p>
          <a:p>
            <a:r>
              <a:rPr lang="cs-CZ" dirty="0"/>
              <a:t>změna </a:t>
            </a:r>
            <a:r>
              <a:rPr lang="cs-CZ" dirty="0">
                <a:solidFill>
                  <a:srgbClr val="FF0000"/>
                </a:solidFill>
              </a:rPr>
              <a:t>motivací v systému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platba za pacientem</a:t>
            </a:r>
          </a:p>
        </p:txBody>
      </p:sp>
      <p:pic>
        <p:nvPicPr>
          <p:cNvPr id="3" name="Picture 2" descr="http://artneedlepoint.com/images/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9473" cy="22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C337B3C-0568-4369-A4A4-47D192992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4248000" cy="4081039"/>
          </a:xfrm>
          <a:prstGeom prst="rect">
            <a:avLst/>
          </a:prstGeom>
        </p:spPr>
      </p:pic>
      <p:pic>
        <p:nvPicPr>
          <p:cNvPr id="1026" name="Picture 2" descr="Image result for petra tesařová žena a život">
            <a:extLst>
              <a:ext uri="{FF2B5EF4-FFF2-40B4-BE49-F238E27FC236}">
                <a16:creationId xmlns:a16="http://schemas.microsoft.com/office/drawing/2014/main" id="{3D6520B7-7AF1-4462-A572-52E546C6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3314"/>
            <a:ext cx="19431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14BC2B6-2503-46D0-9C87-A3293BC04EBA}"/>
              </a:ext>
            </a:extLst>
          </p:cNvPr>
          <p:cNvSpPr txBox="1"/>
          <p:nvPr/>
        </p:nvSpPr>
        <p:spPr>
          <a:xfrm>
            <a:off x="1547664" y="5013176"/>
            <a:ext cx="684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Tak snad </a:t>
            </a:r>
            <a:r>
              <a:rPr lang="cs-CZ" sz="4800">
                <a:solidFill>
                  <a:srgbClr val="FF0000"/>
                </a:solidFill>
              </a:rPr>
              <a:t>aspoň něco ? 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E523C-6283-4BAC-858B-805FCF72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Paragraf </a:t>
            </a:r>
            <a:r>
              <a:rPr lang="cs-CZ" b="1" dirty="0">
                <a:hlinkClick r:id="rId2"/>
              </a:rPr>
              <a:t> </a:t>
            </a:r>
            <a:r>
              <a:rPr lang="cs-CZ" b="1" dirty="0">
                <a:solidFill>
                  <a:srgbClr val="FF0000"/>
                </a:solidFill>
                <a:hlinkClick r:id="rId2"/>
              </a:rPr>
              <a:t>§ 16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59C89-965B-450D-8D2D-53FAB8308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(1) Příslušná zdravotní pojišťovna </a:t>
            </a:r>
            <a:r>
              <a:rPr lang="cs-CZ" dirty="0">
                <a:solidFill>
                  <a:srgbClr val="FF0000"/>
                </a:solidFill>
              </a:rPr>
              <a:t>hradí</a:t>
            </a:r>
            <a:r>
              <a:rPr lang="cs-CZ" dirty="0"/>
              <a:t> ve </a:t>
            </a:r>
            <a:r>
              <a:rPr lang="cs-CZ" dirty="0">
                <a:solidFill>
                  <a:srgbClr val="FF0000"/>
                </a:solidFill>
              </a:rPr>
              <a:t>výjimečných</a:t>
            </a:r>
            <a:r>
              <a:rPr lang="cs-CZ" dirty="0"/>
              <a:t> případech zdravotní služby jinak zdravotní pojišťovnou nehrazené, je-li poskytnutí takových zdravotních služeb </a:t>
            </a:r>
            <a:r>
              <a:rPr lang="cs-CZ" dirty="0">
                <a:solidFill>
                  <a:srgbClr val="FF0000"/>
                </a:solidFill>
              </a:rPr>
              <a:t>jedinou možností </a:t>
            </a:r>
            <a:r>
              <a:rPr lang="cs-CZ" dirty="0"/>
              <a:t>z hlediska zdravotního stavu pojištěnce.</a:t>
            </a:r>
          </a:p>
          <a:p>
            <a:r>
              <a:rPr lang="cs-CZ" dirty="0"/>
              <a:t>(2) S výjimkou případů, kdy hrozí </a:t>
            </a:r>
            <a:r>
              <a:rPr lang="cs-CZ" dirty="0">
                <a:solidFill>
                  <a:srgbClr val="FF0000"/>
                </a:solidFill>
              </a:rPr>
              <a:t>nebezpečí z prodlení</a:t>
            </a:r>
            <a:r>
              <a:rPr lang="cs-CZ" dirty="0"/>
              <a:t>, je poskytnutí zdravotních služeb podle předchozího odstavce vázáno na předchozí souhlas revizního lékaře.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14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Socialistické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nedostatek</a:t>
            </a:r>
            <a:r>
              <a:rPr lang="cs-CZ" dirty="0"/>
              <a:t> moderní techniky, vyšetřovací přístroje, laboratoře…</a:t>
            </a:r>
          </a:p>
          <a:p>
            <a:r>
              <a:rPr lang="cs-CZ" dirty="0">
                <a:solidFill>
                  <a:srgbClr val="FF0000"/>
                </a:solidFill>
              </a:rPr>
              <a:t>nedostupnos</a:t>
            </a:r>
            <a:r>
              <a:rPr lang="cs-CZ" dirty="0"/>
              <a:t>t moderní léčby</a:t>
            </a:r>
          </a:p>
          <a:p>
            <a:r>
              <a:rPr lang="cs-CZ" dirty="0">
                <a:solidFill>
                  <a:srgbClr val="FF0000"/>
                </a:solidFill>
              </a:rPr>
              <a:t>„bezplatné“  </a:t>
            </a:r>
          </a:p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ALE…</a:t>
            </a:r>
          </a:p>
          <a:p>
            <a:r>
              <a:rPr lang="cs-CZ" dirty="0"/>
              <a:t>100 % </a:t>
            </a:r>
            <a:r>
              <a:rPr lang="cs-CZ" dirty="0">
                <a:solidFill>
                  <a:srgbClr val="FF0000"/>
                </a:solidFill>
              </a:rPr>
              <a:t>proočkovanost</a:t>
            </a:r>
          </a:p>
          <a:p>
            <a:r>
              <a:rPr lang="cs-CZ" dirty="0">
                <a:solidFill>
                  <a:srgbClr val="FF0000"/>
                </a:solidFill>
              </a:rPr>
              <a:t>krajští odborníci</a:t>
            </a:r>
          </a:p>
          <a:p>
            <a:r>
              <a:rPr lang="cs-CZ" dirty="0"/>
              <a:t>Snížení </a:t>
            </a:r>
            <a:r>
              <a:rPr lang="cs-CZ" dirty="0">
                <a:solidFill>
                  <a:srgbClr val="FF0000"/>
                </a:solidFill>
              </a:rPr>
              <a:t>novorozenecké úmrtnosti</a:t>
            </a:r>
          </a:p>
          <a:p>
            <a:r>
              <a:rPr lang="cs-CZ" dirty="0">
                <a:solidFill>
                  <a:srgbClr val="FF0000"/>
                </a:solidFill>
              </a:rPr>
              <a:t>registry</a:t>
            </a:r>
          </a:p>
        </p:txBody>
      </p:sp>
    </p:spTree>
    <p:extLst>
      <p:ext uri="{BB962C8B-B14F-4D97-AF65-F5344CB8AC3E}">
        <p14:creationId xmlns:p14="http://schemas.microsoft.com/office/powerpoint/2010/main" val="17034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Zcela chybí vzájemná komunikace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6101662"/>
              </p:ext>
            </p:extLst>
          </p:nvPr>
        </p:nvGraphicFramePr>
        <p:xfrm>
          <a:off x="1524000" y="1397000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63688" y="546100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Není divné , že po revoluci nevznikl ideální zdravotnický systém,  divné je, že se za třicet let nijak nezměnil.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7BDD01B-152E-47BD-BF84-C6A9CE061121}"/>
              </a:ext>
            </a:extLst>
          </p:cNvPr>
          <p:cNvSpPr txBox="1"/>
          <p:nvPr/>
        </p:nvSpPr>
        <p:spPr>
          <a:xfrm>
            <a:off x="1435608" y="1628800"/>
            <a:ext cx="212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..a teď ?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E4CD9C-F645-48C3-B46B-C0AFF70CB448}"/>
              </a:ext>
            </a:extLst>
          </p:cNvPr>
          <p:cNvSpPr txBox="1"/>
          <p:nvPr/>
        </p:nvSpPr>
        <p:spPr>
          <a:xfrm>
            <a:off x="7092280" y="3717032"/>
            <a:ext cx="1841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Přitom začátek nebyl  špatný ?</a:t>
            </a:r>
          </a:p>
        </p:txBody>
      </p:sp>
    </p:spTree>
    <p:extLst>
      <p:ext uri="{BB962C8B-B14F-4D97-AF65-F5344CB8AC3E}">
        <p14:creationId xmlns:p14="http://schemas.microsoft.com/office/powerpoint/2010/main" val="383978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Nemocnice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Budovy</a:t>
            </a:r>
            <a:r>
              <a:rPr lang="cs-CZ" dirty="0"/>
              <a:t> nejsou v dobrém stavu</a:t>
            </a:r>
          </a:p>
          <a:p>
            <a:r>
              <a:rPr lang="cs-CZ" dirty="0">
                <a:solidFill>
                  <a:srgbClr val="FF0000"/>
                </a:solidFill>
              </a:rPr>
              <a:t>nedostatek personálu</a:t>
            </a:r>
            <a:endParaRPr lang="cs-CZ" dirty="0"/>
          </a:p>
          <a:p>
            <a:r>
              <a:rPr lang="cs-CZ" dirty="0"/>
              <a:t>nízké </a:t>
            </a:r>
            <a:r>
              <a:rPr lang="cs-CZ" dirty="0">
                <a:solidFill>
                  <a:srgbClr val="FF0000"/>
                </a:solidFill>
              </a:rPr>
              <a:t>mzdy</a:t>
            </a:r>
            <a:r>
              <a:rPr lang="cs-CZ" dirty="0"/>
              <a:t>, spousta </a:t>
            </a:r>
            <a:r>
              <a:rPr lang="cs-CZ" dirty="0">
                <a:solidFill>
                  <a:srgbClr val="FF0000"/>
                </a:solidFill>
              </a:rPr>
              <a:t>přesčasů, </a:t>
            </a:r>
          </a:p>
          <a:p>
            <a:r>
              <a:rPr lang="cs-CZ" dirty="0">
                <a:solidFill>
                  <a:srgbClr val="FF0000"/>
                </a:solidFill>
              </a:rPr>
              <a:t>mnoho  pacientů </a:t>
            </a:r>
          </a:p>
          <a:p>
            <a:r>
              <a:rPr lang="cs-CZ" dirty="0"/>
              <a:t>úhrada léčby </a:t>
            </a:r>
            <a:r>
              <a:rPr lang="cs-CZ" dirty="0">
                <a:solidFill>
                  <a:srgbClr val="FF0000"/>
                </a:solidFill>
              </a:rPr>
              <a:t>paušálem </a:t>
            </a:r>
          </a:p>
          <a:p>
            <a:r>
              <a:rPr lang="cs-CZ" dirty="0"/>
              <a:t>přebujelá </a:t>
            </a:r>
            <a:r>
              <a:rPr lang="cs-CZ" dirty="0">
                <a:solidFill>
                  <a:srgbClr val="FF0000"/>
                </a:solidFill>
              </a:rPr>
              <a:t>byrokracie</a:t>
            </a:r>
          </a:p>
          <a:p>
            <a:r>
              <a:rPr lang="cs-CZ" dirty="0">
                <a:solidFill>
                  <a:srgbClr val="FF0000"/>
                </a:solidFill>
              </a:rPr>
              <a:t>ztráta</a:t>
            </a:r>
            <a:r>
              <a:rPr lang="cs-CZ" dirty="0"/>
              <a:t> nejcennější </a:t>
            </a:r>
            <a:r>
              <a:rPr lang="cs-CZ" dirty="0">
                <a:solidFill>
                  <a:srgbClr val="FF0000"/>
                </a:solidFill>
              </a:rPr>
              <a:t>lůžkové</a:t>
            </a:r>
            <a:r>
              <a:rPr lang="cs-CZ" dirty="0"/>
              <a:t> kapacity</a:t>
            </a:r>
          </a:p>
          <a:p>
            <a:r>
              <a:rPr lang="cs-CZ" dirty="0"/>
              <a:t>z politických důvodů </a:t>
            </a:r>
            <a:r>
              <a:rPr lang="cs-CZ" dirty="0">
                <a:solidFill>
                  <a:srgbClr val="FF0000"/>
                </a:solidFill>
              </a:rPr>
              <a:t>nelze zavřít malé nemocnice</a:t>
            </a:r>
          </a:p>
          <a:p>
            <a:endParaRPr lang="cs-CZ" dirty="0"/>
          </a:p>
          <a:p>
            <a:pPr marL="82296" indent="0">
              <a:buNone/>
            </a:pPr>
            <a:r>
              <a:rPr lang="cs-CZ" b="1" dirty="0">
                <a:solidFill>
                  <a:srgbClr val="FF0000"/>
                </a:solidFill>
              </a:rPr>
              <a:t>Pro  nadprůměrné lékaře tam není místo..</a:t>
            </a:r>
          </a:p>
          <a:p>
            <a:endParaRPr lang="cs-CZ" dirty="0"/>
          </a:p>
          <a:p>
            <a:endParaRPr lang="cs-CZ" dirty="0"/>
          </a:p>
          <a:p>
            <a:pPr marL="82296" indent="0">
              <a:buNone/>
            </a:pPr>
            <a:endParaRPr lang="cs-CZ" dirty="0"/>
          </a:p>
          <a:p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8EDF97-E64C-4CFD-90C7-6461EE74F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53539"/>
            <a:ext cx="24355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0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Ambulantní specialisté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podnikatelé, </a:t>
            </a:r>
          </a:p>
          <a:p>
            <a:r>
              <a:rPr lang="cs-CZ" dirty="0">
                <a:solidFill>
                  <a:srgbClr val="FF0000"/>
                </a:solidFill>
              </a:rPr>
              <a:t>výkonový systém </a:t>
            </a:r>
            <a:r>
              <a:rPr lang="cs-CZ" dirty="0"/>
              <a:t>úhrady</a:t>
            </a:r>
          </a:p>
          <a:p>
            <a:r>
              <a:rPr lang="cs-CZ" dirty="0"/>
              <a:t>ideální  je sledovat  omezené množství nemocných a </a:t>
            </a:r>
            <a:r>
              <a:rPr lang="cs-CZ" dirty="0">
                <a:solidFill>
                  <a:srgbClr val="FF0000"/>
                </a:solidFill>
              </a:rPr>
              <a:t>vyšetřovat je </a:t>
            </a:r>
            <a:r>
              <a:rPr lang="cs-CZ" dirty="0"/>
              <a:t>v dovolených intervalech </a:t>
            </a:r>
          </a:p>
          <a:p>
            <a:r>
              <a:rPr lang="cs-CZ" dirty="0">
                <a:solidFill>
                  <a:srgbClr val="FF0000"/>
                </a:solidFill>
              </a:rPr>
              <a:t>dlouhé objednací lhůty</a:t>
            </a:r>
          </a:p>
          <a:p>
            <a:r>
              <a:rPr lang="cs-CZ" dirty="0">
                <a:solidFill>
                  <a:srgbClr val="FF0000"/>
                </a:solidFill>
              </a:rPr>
              <a:t>velmi dobré mzdy </a:t>
            </a:r>
            <a:r>
              <a:rPr lang="cs-CZ" dirty="0"/>
              <a:t>ve standardní </a:t>
            </a:r>
            <a:r>
              <a:rPr lang="cs-CZ" dirty="0">
                <a:solidFill>
                  <a:srgbClr val="FF0000"/>
                </a:solidFill>
              </a:rPr>
              <a:t>pracovní době</a:t>
            </a:r>
          </a:p>
          <a:p>
            <a:r>
              <a:rPr lang="cs-CZ" dirty="0"/>
              <a:t>neracionální</a:t>
            </a:r>
            <a:r>
              <a:rPr lang="cs-CZ" dirty="0">
                <a:solidFill>
                  <a:srgbClr val="FF0000"/>
                </a:solidFill>
              </a:rPr>
              <a:t> distribuce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r>
              <a:rPr lang="cs-CZ" b="1" dirty="0">
                <a:solidFill>
                  <a:srgbClr val="FF0000"/>
                </a:solidFill>
              </a:rPr>
              <a:t>O distribuci rozhoduje plátce nikoliv potřeba pacientů…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242518-C626-4480-AD2B-E1E878D78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96752"/>
            <a:ext cx="1674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Praktičtí lékaři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kapitační</a:t>
            </a:r>
            <a:r>
              <a:rPr lang="cs-CZ" dirty="0"/>
              <a:t> platba </a:t>
            </a:r>
          </a:p>
          <a:p>
            <a:r>
              <a:rPr lang="cs-CZ" dirty="0"/>
              <a:t>hodně </a:t>
            </a:r>
            <a:r>
              <a:rPr lang="cs-CZ" dirty="0">
                <a:solidFill>
                  <a:srgbClr val="FF0000"/>
                </a:solidFill>
              </a:rPr>
              <a:t>zdravých  pacientů  </a:t>
            </a:r>
            <a:r>
              <a:rPr lang="cs-CZ" dirty="0"/>
              <a:t>v kartotéce</a:t>
            </a:r>
          </a:p>
          <a:p>
            <a:r>
              <a:rPr lang="cs-CZ" dirty="0"/>
              <a:t>menší </a:t>
            </a:r>
            <a:r>
              <a:rPr lang="cs-CZ" dirty="0">
                <a:solidFill>
                  <a:srgbClr val="FF0000"/>
                </a:solidFill>
              </a:rPr>
              <a:t>zájem o nemocné</a:t>
            </a:r>
          </a:p>
          <a:p>
            <a:r>
              <a:rPr lang="cs-CZ" dirty="0">
                <a:solidFill>
                  <a:srgbClr val="FF0000"/>
                </a:solidFill>
              </a:rPr>
              <a:t>bez kontaktu </a:t>
            </a:r>
            <a:r>
              <a:rPr lang="cs-CZ" dirty="0"/>
              <a:t>s nemocnicí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Navštěvovat nemocné se už nenosí…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38EFC2-4196-40BF-939F-3F9A38A20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18562"/>
            <a:ext cx="268434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/>
              </a:rPr>
              <a:t>Lékaři v nemocnicích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Velké množství </a:t>
            </a:r>
            <a:r>
              <a:rPr lang="cs-CZ" dirty="0">
                <a:solidFill>
                  <a:srgbClr val="FF0000"/>
                </a:solidFill>
              </a:rPr>
              <a:t>přesčasů</a:t>
            </a:r>
          </a:p>
          <a:p>
            <a:r>
              <a:rPr lang="cs-CZ" dirty="0">
                <a:solidFill>
                  <a:srgbClr val="FF0000"/>
                </a:solidFill>
              </a:rPr>
              <a:t>nízká základní mzda   </a:t>
            </a:r>
            <a:r>
              <a:rPr lang="cs-CZ" dirty="0"/>
              <a:t>ve srovnání s kolegy  jiných oborů               (práva, ekonomie)</a:t>
            </a:r>
          </a:p>
          <a:p>
            <a:r>
              <a:rPr lang="cs-CZ" dirty="0"/>
              <a:t>Složitý a náročný a  měnící se systém </a:t>
            </a:r>
            <a:r>
              <a:rPr lang="cs-CZ" dirty="0">
                <a:solidFill>
                  <a:srgbClr val="FF0000"/>
                </a:solidFill>
              </a:rPr>
              <a:t>postgraduálního vzdělávání</a:t>
            </a:r>
          </a:p>
          <a:p>
            <a:r>
              <a:rPr lang="cs-CZ" dirty="0"/>
              <a:t>Ekonomická a pracovní situace </a:t>
            </a:r>
            <a:r>
              <a:rPr lang="cs-CZ" dirty="0">
                <a:solidFill>
                  <a:srgbClr val="FF0000"/>
                </a:solidFill>
              </a:rPr>
              <a:t>se nemění ani    s věkem ani vzděláním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léčíme stejně jako              v Evropě</a:t>
            </a:r>
          </a:p>
          <a:p>
            <a:r>
              <a:rPr lang="cs-CZ" dirty="0"/>
              <a:t>možnosti </a:t>
            </a:r>
            <a:r>
              <a:rPr lang="cs-CZ" dirty="0">
                <a:solidFill>
                  <a:srgbClr val="FF0000"/>
                </a:solidFill>
              </a:rPr>
              <a:t>vzdělání a kontaktů</a:t>
            </a:r>
            <a:r>
              <a:rPr lang="cs-CZ" dirty="0"/>
              <a:t> s kolegy po celém světě</a:t>
            </a:r>
          </a:p>
          <a:p>
            <a:r>
              <a:rPr lang="cs-CZ" dirty="0"/>
              <a:t>velmi </a:t>
            </a:r>
            <a:r>
              <a:rPr lang="cs-CZ" dirty="0">
                <a:solidFill>
                  <a:srgbClr val="FF0000"/>
                </a:solidFill>
              </a:rPr>
              <a:t>efektivní péče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04048" y="141277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43608" y="11247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0B050"/>
                </a:solidFill>
              </a:rPr>
              <a:t>_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6309320"/>
            <a:ext cx="722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Za málo peněz , hodně muziky…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299ECD3-919A-44A1-950E-BA675C03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3056"/>
            <a:ext cx="226695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" y="172595"/>
            <a:ext cx="8388000" cy="65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5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A455B93A1EE43936356104911AB54" ma:contentTypeVersion="11" ma:contentTypeDescription="Create a new document." ma:contentTypeScope="" ma:versionID="e4643bf8c900726a7bd82dc2102067e3">
  <xsd:schema xmlns:xsd="http://www.w3.org/2001/XMLSchema" xmlns:xs="http://www.w3.org/2001/XMLSchema" xmlns:p="http://schemas.microsoft.com/office/2006/metadata/properties" xmlns:ns3="d9d82554-40e0-4065-8da2-1cd261041cef" xmlns:ns4="63534647-da44-4845-add9-c424c18ccb7c" targetNamespace="http://schemas.microsoft.com/office/2006/metadata/properties" ma:root="true" ma:fieldsID="26acaa00cb8b864db7e56f20255322d8" ns3:_="" ns4:_="">
    <xsd:import namespace="d9d82554-40e0-4065-8da2-1cd261041cef"/>
    <xsd:import namespace="63534647-da44-4845-add9-c424c18ccb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82554-40e0-4065-8da2-1cd261041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34647-da44-4845-add9-c424c18cc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7B7DD3-93A9-4528-9C89-3A5194E3F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82554-40e0-4065-8da2-1cd261041cef"/>
    <ds:schemaRef ds:uri="63534647-da44-4845-add9-c424c18cc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404569-8C19-4FD1-A970-EAAB4D621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E21A7-4B63-43A7-9306-93C0AA0CBD6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63534647-da44-4845-add9-c424c18ccb7c"/>
    <ds:schemaRef ds:uri="http://schemas.microsoft.com/office/2006/metadata/properties"/>
    <ds:schemaRef ds:uri="http://purl.org/dc/terms/"/>
    <ds:schemaRef ds:uri="http://schemas.microsoft.com/office/infopath/2007/PartnerControls"/>
    <ds:schemaRef ds:uri="d9d82554-40e0-4065-8da2-1cd261041c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3945</TotalTime>
  <Words>908</Words>
  <Application>Microsoft Office PowerPoint</Application>
  <PresentationFormat>Předvádění na obrazovce (4:3)</PresentationFormat>
  <Paragraphs>168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Calibri</vt:lpstr>
      <vt:lpstr>Gill Sans MT</vt:lpstr>
      <vt:lpstr>Verdana</vt:lpstr>
      <vt:lpstr>Wingdings 2</vt:lpstr>
      <vt:lpstr>Slunovrat</vt:lpstr>
      <vt:lpstr>  „pohledem blondýny“ </vt:lpstr>
      <vt:lpstr>Agenda</vt:lpstr>
      <vt:lpstr>Socialistické zdravotnictví</vt:lpstr>
      <vt:lpstr>Zcela chybí vzájemná komunikace</vt:lpstr>
      <vt:lpstr>Nemocnice</vt:lpstr>
      <vt:lpstr>Ambulantní specialisté</vt:lpstr>
      <vt:lpstr>Praktičtí lékaři</vt:lpstr>
      <vt:lpstr>Lékaři v nemocnicích</vt:lpstr>
      <vt:lpstr>Prezentace aplikace PowerPoint</vt:lpstr>
      <vt:lpstr>Prezentace aplikace PowerPoint</vt:lpstr>
      <vt:lpstr>Prezentace aplikace PowerPoint</vt:lpstr>
      <vt:lpstr>Odliv lékařů z nemocnic</vt:lpstr>
      <vt:lpstr>Má někdo o pacienta skutečné zájem ?</vt:lpstr>
      <vt:lpstr>Pacient v českém  zdravotnictví</vt:lpstr>
      <vt:lpstr> Finance v českém zdravotnictví</vt:lpstr>
      <vt:lpstr>Prezentace aplikace PowerPoint</vt:lpstr>
      <vt:lpstr>Prezentace aplikace PowerPoint</vt:lpstr>
      <vt:lpstr>Prezentace aplikace PowerPoint</vt:lpstr>
      <vt:lpstr>Prezentace aplikace PowerPoint</vt:lpstr>
      <vt:lpstr>Kde se ve zdravotnictví plýtvá?</vt:lpstr>
      <vt:lpstr>Nejlepší způsob jak ušetřit na léčbě je neléčit….</vt:lpstr>
      <vt:lpstr>Co vázne ?</vt:lpstr>
      <vt:lpstr>Co by udělala blondýna kdyby byla ministrem ?</vt:lpstr>
      <vt:lpstr>Úkoly pro budoucnost</vt:lpstr>
      <vt:lpstr>  Co potřebujeme…</vt:lpstr>
      <vt:lpstr>Prezentace aplikace PowerPoint</vt:lpstr>
      <vt:lpstr>Paragraf  § 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Dopad úsporných opatření na specializovaná centra, lékaře a pacienty z pohledu lékaře</dc:title>
  <dc:creator>User</dc:creator>
  <cp:lastModifiedBy>Tesařová Petra, prof. MUDr. CSc.</cp:lastModifiedBy>
  <cp:revision>53</cp:revision>
  <dcterms:created xsi:type="dcterms:W3CDTF">2011-10-24T23:03:31Z</dcterms:created>
  <dcterms:modified xsi:type="dcterms:W3CDTF">2019-11-22T08:06:32Z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0f277086-d4e0-4971-bc1a-bbc5df0eb246</vt:lpwstr>
  </property>
  <property fmtid="{D5CDD505-2E9C-101B-9397-08002B2CF9AE}" pid="4" name="MSIP_Label_2063cd7f-2d21-486a-9f29-9c1683fdd175_Owner">
    <vt:lpwstr>85725@vfn.cz</vt:lpwstr>
  </property>
  <property fmtid="{D5CDD505-2E9C-101B-9397-08002B2CF9AE}" pid="5" name="MSIP_Label_2063cd7f-2d21-486a-9f29-9c1683fdd175_SetDate">
    <vt:lpwstr>2019-11-20T09:20:19.1299242Z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  <property fmtid="{D5CDD505-2E9C-101B-9397-08002B2CF9AE}" pid="10" name="ContentTypeId">
    <vt:lpwstr>0x010100052A455B93A1EE43936356104911AB54</vt:lpwstr>
  </property>
</Properties>
</file>